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4"/>
  </p:notesMasterIdLst>
  <p:handoutMasterIdLst>
    <p:handoutMasterId r:id="rId25"/>
  </p:handoutMasterIdLst>
  <p:sldIdLst>
    <p:sldId id="263" r:id="rId2"/>
    <p:sldId id="997" r:id="rId3"/>
    <p:sldId id="992" r:id="rId4"/>
    <p:sldId id="993" r:id="rId5"/>
    <p:sldId id="268" r:id="rId6"/>
    <p:sldId id="994" r:id="rId7"/>
    <p:sldId id="996" r:id="rId8"/>
    <p:sldId id="999" r:id="rId9"/>
    <p:sldId id="1009" r:id="rId10"/>
    <p:sldId id="1002" r:id="rId11"/>
    <p:sldId id="1000" r:id="rId12"/>
    <p:sldId id="1003" r:id="rId13"/>
    <p:sldId id="1006" r:id="rId14"/>
    <p:sldId id="1004" r:id="rId15"/>
    <p:sldId id="1005" r:id="rId16"/>
    <p:sldId id="1010" r:id="rId17"/>
    <p:sldId id="1007" r:id="rId18"/>
    <p:sldId id="264" r:id="rId19"/>
    <p:sldId id="998" r:id="rId20"/>
    <p:sldId id="257" r:id="rId21"/>
    <p:sldId id="258" r:id="rId22"/>
    <p:sldId id="259" r:id="rId2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00"/>
    <a:srgbClr val="1D4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1460B6-4D74-42A9-9A04-A2474DB942B7}" v="2" dt="2019-08-15T12:10:35.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939" autoAdjust="0"/>
    <p:restoredTop sz="76558" autoAdjust="0"/>
  </p:normalViewPr>
  <p:slideViewPr>
    <p:cSldViewPr snapToGrid="0">
      <p:cViewPr varScale="1">
        <p:scale>
          <a:sx n="43" d="100"/>
          <a:sy n="43" d="100"/>
        </p:scale>
        <p:origin x="1339" y="43"/>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200" d="100"/>
        <a:sy n="200" d="100"/>
      </p:scale>
      <p:origin x="0" y="0"/>
    </p:cViewPr>
  </p:notesTextViewPr>
  <p:sorterViewPr>
    <p:cViewPr varScale="1">
      <p:scale>
        <a:sx n="1" d="1"/>
        <a:sy n="1" d="1"/>
      </p:scale>
      <p:origin x="0" y="-874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1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0.xml"/><Relationship Id="rId5" Type="http://schemas.openxmlformats.org/officeDocument/2006/relationships/slide" Target="slides/slide7.xml"/><Relationship Id="rId4"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Hufnagel" userId="7f78eaa397642959" providerId="LiveId" clId="{2F716E95-5198-4DD6-8CDC-43707A21331F}"/>
    <pc:docChg chg="custSel modSld">
      <pc:chgData name="Stephen Hufnagel" userId="7f78eaa397642959" providerId="LiveId" clId="{2F716E95-5198-4DD6-8CDC-43707A21331F}" dt="2019-08-15T12:10:35.128" v="17"/>
      <pc:docMkLst>
        <pc:docMk/>
      </pc:docMkLst>
      <pc:sldChg chg="modTransition">
        <pc:chgData name="Stephen Hufnagel" userId="7f78eaa397642959" providerId="LiveId" clId="{2F716E95-5198-4DD6-8CDC-43707A21331F}" dt="2019-08-15T12:10:35.128" v="17"/>
        <pc:sldMkLst>
          <pc:docMk/>
          <pc:sldMk cId="1433247758" sldId="257"/>
        </pc:sldMkLst>
      </pc:sldChg>
      <pc:sldChg chg="modTransition">
        <pc:chgData name="Stephen Hufnagel" userId="7f78eaa397642959" providerId="LiveId" clId="{2F716E95-5198-4DD6-8CDC-43707A21331F}" dt="2019-08-15T12:10:35.128" v="17"/>
        <pc:sldMkLst>
          <pc:docMk/>
          <pc:sldMk cId="2708304612" sldId="258"/>
        </pc:sldMkLst>
      </pc:sldChg>
      <pc:sldChg chg="modTransition">
        <pc:chgData name="Stephen Hufnagel" userId="7f78eaa397642959" providerId="LiveId" clId="{2F716E95-5198-4DD6-8CDC-43707A21331F}" dt="2019-08-15T12:10:35.128" v="17"/>
        <pc:sldMkLst>
          <pc:docMk/>
          <pc:sldMk cId="3090841704" sldId="259"/>
        </pc:sldMkLst>
      </pc:sldChg>
      <pc:sldChg chg="modTransition">
        <pc:chgData name="Stephen Hufnagel" userId="7f78eaa397642959" providerId="LiveId" clId="{2F716E95-5198-4DD6-8CDC-43707A21331F}" dt="2019-08-15T12:10:35.128" v="17"/>
        <pc:sldMkLst>
          <pc:docMk/>
          <pc:sldMk cId="4158208753" sldId="263"/>
        </pc:sldMkLst>
      </pc:sldChg>
      <pc:sldChg chg="delSp modTransition delAnim">
        <pc:chgData name="Stephen Hufnagel" userId="7f78eaa397642959" providerId="LiveId" clId="{2F716E95-5198-4DD6-8CDC-43707A21331F}" dt="2019-08-15T12:10:35.128" v="17"/>
        <pc:sldMkLst>
          <pc:docMk/>
          <pc:sldMk cId="1749241813" sldId="264"/>
        </pc:sldMkLst>
        <pc:picChg chg="del">
          <ac:chgData name="Stephen Hufnagel" userId="7f78eaa397642959" providerId="LiveId" clId="{2F716E95-5198-4DD6-8CDC-43707A21331F}" dt="2019-08-15T12:09:54.575" v="14" actId="478"/>
          <ac:picMkLst>
            <pc:docMk/>
            <pc:sldMk cId="1749241813" sldId="264"/>
            <ac:picMk id="5" creationId="{52A1E90A-4609-4756-9357-743D2A4EDD16}"/>
          </ac:picMkLst>
        </pc:picChg>
      </pc:sldChg>
      <pc:sldChg chg="delSp modTransition delAnim">
        <pc:chgData name="Stephen Hufnagel" userId="7f78eaa397642959" providerId="LiveId" clId="{2F716E95-5198-4DD6-8CDC-43707A21331F}" dt="2019-08-15T12:10:35.128" v="17"/>
        <pc:sldMkLst>
          <pc:docMk/>
          <pc:sldMk cId="2378085727" sldId="268"/>
        </pc:sldMkLst>
        <pc:picChg chg="del">
          <ac:chgData name="Stephen Hufnagel" userId="7f78eaa397642959" providerId="LiveId" clId="{2F716E95-5198-4DD6-8CDC-43707A21331F}" dt="2019-08-15T12:08:13.743" v="2" actId="478"/>
          <ac:picMkLst>
            <pc:docMk/>
            <pc:sldMk cId="2378085727" sldId="268"/>
            <ac:picMk id="9" creationId="{E474D5D1-7CDA-4619-8820-D8ABD3F3C9F1}"/>
          </ac:picMkLst>
        </pc:picChg>
      </pc:sldChg>
      <pc:sldChg chg="delSp modTransition delAnim">
        <pc:chgData name="Stephen Hufnagel" userId="7f78eaa397642959" providerId="LiveId" clId="{2F716E95-5198-4DD6-8CDC-43707A21331F}" dt="2019-08-15T12:10:35.128" v="17"/>
        <pc:sldMkLst>
          <pc:docMk/>
          <pc:sldMk cId="2690214673" sldId="992"/>
        </pc:sldMkLst>
        <pc:picChg chg="del">
          <ac:chgData name="Stephen Hufnagel" userId="7f78eaa397642959" providerId="LiveId" clId="{2F716E95-5198-4DD6-8CDC-43707A21331F}" dt="2019-08-15T12:08:04.266" v="0" actId="478"/>
          <ac:picMkLst>
            <pc:docMk/>
            <pc:sldMk cId="2690214673" sldId="992"/>
            <ac:picMk id="10" creationId="{71C9F563-AF83-4E20-882B-2F6841262DE5}"/>
          </ac:picMkLst>
        </pc:picChg>
      </pc:sldChg>
      <pc:sldChg chg="delSp modTransition delAnim">
        <pc:chgData name="Stephen Hufnagel" userId="7f78eaa397642959" providerId="LiveId" clId="{2F716E95-5198-4DD6-8CDC-43707A21331F}" dt="2019-08-15T12:10:35.128" v="17"/>
        <pc:sldMkLst>
          <pc:docMk/>
          <pc:sldMk cId="3918925604" sldId="993"/>
        </pc:sldMkLst>
        <pc:picChg chg="del">
          <ac:chgData name="Stephen Hufnagel" userId="7f78eaa397642959" providerId="LiveId" clId="{2F716E95-5198-4DD6-8CDC-43707A21331F}" dt="2019-08-15T12:08:09.339" v="1" actId="478"/>
          <ac:picMkLst>
            <pc:docMk/>
            <pc:sldMk cId="3918925604" sldId="993"/>
            <ac:picMk id="7" creationId="{0A8DA9E7-4622-4672-A284-E40DFFA7F34C}"/>
          </ac:picMkLst>
        </pc:picChg>
      </pc:sldChg>
      <pc:sldChg chg="delSp modTransition delAnim">
        <pc:chgData name="Stephen Hufnagel" userId="7f78eaa397642959" providerId="LiveId" clId="{2F716E95-5198-4DD6-8CDC-43707A21331F}" dt="2019-08-15T12:10:35.128" v="17"/>
        <pc:sldMkLst>
          <pc:docMk/>
          <pc:sldMk cId="3115738640" sldId="994"/>
        </pc:sldMkLst>
        <pc:picChg chg="del">
          <ac:chgData name="Stephen Hufnagel" userId="7f78eaa397642959" providerId="LiveId" clId="{2F716E95-5198-4DD6-8CDC-43707A21331F}" dt="2019-08-15T12:08:19.787" v="3" actId="478"/>
          <ac:picMkLst>
            <pc:docMk/>
            <pc:sldMk cId="3115738640" sldId="994"/>
            <ac:picMk id="9" creationId="{3441D0CD-2777-45C6-8A07-541749C00332}"/>
          </ac:picMkLst>
        </pc:picChg>
      </pc:sldChg>
      <pc:sldChg chg="delSp modTransition delAnim">
        <pc:chgData name="Stephen Hufnagel" userId="7f78eaa397642959" providerId="LiveId" clId="{2F716E95-5198-4DD6-8CDC-43707A21331F}" dt="2019-08-15T12:10:35.128" v="17"/>
        <pc:sldMkLst>
          <pc:docMk/>
          <pc:sldMk cId="3444096714" sldId="996"/>
        </pc:sldMkLst>
        <pc:picChg chg="del">
          <ac:chgData name="Stephen Hufnagel" userId="7f78eaa397642959" providerId="LiveId" clId="{2F716E95-5198-4DD6-8CDC-43707A21331F}" dt="2019-08-15T12:08:30.926" v="4" actId="478"/>
          <ac:picMkLst>
            <pc:docMk/>
            <pc:sldMk cId="3444096714" sldId="996"/>
            <ac:picMk id="9" creationId="{352E2105-43B5-4B71-BF57-B491400F9218}"/>
          </ac:picMkLst>
        </pc:picChg>
      </pc:sldChg>
      <pc:sldChg chg="modTransition">
        <pc:chgData name="Stephen Hufnagel" userId="7f78eaa397642959" providerId="LiveId" clId="{2F716E95-5198-4DD6-8CDC-43707A21331F}" dt="2019-08-15T12:10:35.128" v="17"/>
        <pc:sldMkLst>
          <pc:docMk/>
          <pc:sldMk cId="3135065253" sldId="997"/>
        </pc:sldMkLst>
      </pc:sldChg>
      <pc:sldChg chg="delSp modTransition delAnim">
        <pc:chgData name="Stephen Hufnagel" userId="7f78eaa397642959" providerId="LiveId" clId="{2F716E95-5198-4DD6-8CDC-43707A21331F}" dt="2019-08-15T12:10:35.128" v="17"/>
        <pc:sldMkLst>
          <pc:docMk/>
          <pc:sldMk cId="3297110930" sldId="998"/>
        </pc:sldMkLst>
        <pc:picChg chg="del">
          <ac:chgData name="Stephen Hufnagel" userId="7f78eaa397642959" providerId="LiveId" clId="{2F716E95-5198-4DD6-8CDC-43707A21331F}" dt="2019-08-15T12:10:01.273" v="15" actId="478"/>
          <ac:picMkLst>
            <pc:docMk/>
            <pc:sldMk cId="3297110930" sldId="998"/>
            <ac:picMk id="8" creationId="{6ADFEE5E-2B55-4C11-8E5D-FA0F7B7A5A32}"/>
          </ac:picMkLst>
        </pc:picChg>
      </pc:sldChg>
      <pc:sldChg chg="delSp modTransition delAnim">
        <pc:chgData name="Stephen Hufnagel" userId="7f78eaa397642959" providerId="LiveId" clId="{2F716E95-5198-4DD6-8CDC-43707A21331F}" dt="2019-08-15T12:10:35.128" v="17"/>
        <pc:sldMkLst>
          <pc:docMk/>
          <pc:sldMk cId="1065692441" sldId="999"/>
        </pc:sldMkLst>
        <pc:picChg chg="del">
          <ac:chgData name="Stephen Hufnagel" userId="7f78eaa397642959" providerId="LiveId" clId="{2F716E95-5198-4DD6-8CDC-43707A21331F}" dt="2019-08-15T12:08:36.197" v="5" actId="478"/>
          <ac:picMkLst>
            <pc:docMk/>
            <pc:sldMk cId="1065692441" sldId="999"/>
            <ac:picMk id="2" creationId="{13332A7B-F005-499E-B78C-3950C265D6B9}"/>
          </ac:picMkLst>
        </pc:picChg>
      </pc:sldChg>
      <pc:sldChg chg="delSp modTransition delAnim">
        <pc:chgData name="Stephen Hufnagel" userId="7f78eaa397642959" providerId="LiveId" clId="{2F716E95-5198-4DD6-8CDC-43707A21331F}" dt="2019-08-15T12:10:35.128" v="17"/>
        <pc:sldMkLst>
          <pc:docMk/>
          <pc:sldMk cId="2403468805" sldId="1000"/>
        </pc:sldMkLst>
        <pc:picChg chg="del">
          <ac:chgData name="Stephen Hufnagel" userId="7f78eaa397642959" providerId="LiveId" clId="{2F716E95-5198-4DD6-8CDC-43707A21331F}" dt="2019-08-15T12:08:53.201" v="8" actId="478"/>
          <ac:picMkLst>
            <pc:docMk/>
            <pc:sldMk cId="2403468805" sldId="1000"/>
            <ac:picMk id="2" creationId="{4436664C-FEE6-4825-BF10-BB04A30ACE65}"/>
          </ac:picMkLst>
        </pc:picChg>
      </pc:sldChg>
      <pc:sldChg chg="delSp modTransition delAnim">
        <pc:chgData name="Stephen Hufnagel" userId="7f78eaa397642959" providerId="LiveId" clId="{2F716E95-5198-4DD6-8CDC-43707A21331F}" dt="2019-08-15T12:10:35.128" v="17"/>
        <pc:sldMkLst>
          <pc:docMk/>
          <pc:sldMk cId="1561282299" sldId="1002"/>
        </pc:sldMkLst>
        <pc:picChg chg="del">
          <ac:chgData name="Stephen Hufnagel" userId="7f78eaa397642959" providerId="LiveId" clId="{2F716E95-5198-4DD6-8CDC-43707A21331F}" dt="2019-08-15T12:08:47.732" v="7" actId="478"/>
          <ac:picMkLst>
            <pc:docMk/>
            <pc:sldMk cId="1561282299" sldId="1002"/>
            <ac:picMk id="8" creationId="{7FA76BCC-23E8-4ACE-969E-3606DD462F8C}"/>
          </ac:picMkLst>
        </pc:picChg>
      </pc:sldChg>
      <pc:sldChg chg="delSp modTransition delAnim">
        <pc:chgData name="Stephen Hufnagel" userId="7f78eaa397642959" providerId="LiveId" clId="{2F716E95-5198-4DD6-8CDC-43707A21331F}" dt="2019-08-15T12:10:35.128" v="17"/>
        <pc:sldMkLst>
          <pc:docMk/>
          <pc:sldMk cId="3574806907" sldId="1003"/>
        </pc:sldMkLst>
        <pc:picChg chg="del">
          <ac:chgData name="Stephen Hufnagel" userId="7f78eaa397642959" providerId="LiveId" clId="{2F716E95-5198-4DD6-8CDC-43707A21331F}" dt="2019-08-15T12:08:59.020" v="9" actId="478"/>
          <ac:picMkLst>
            <pc:docMk/>
            <pc:sldMk cId="3574806907" sldId="1003"/>
            <ac:picMk id="2" creationId="{DB2E3484-B6C2-41BF-8B19-23D47FB2380A}"/>
          </ac:picMkLst>
        </pc:picChg>
      </pc:sldChg>
      <pc:sldChg chg="delSp modTransition delAnim">
        <pc:chgData name="Stephen Hufnagel" userId="7f78eaa397642959" providerId="LiveId" clId="{2F716E95-5198-4DD6-8CDC-43707A21331F}" dt="2019-08-15T12:10:35.128" v="17"/>
        <pc:sldMkLst>
          <pc:docMk/>
          <pc:sldMk cId="2807987825" sldId="1004"/>
        </pc:sldMkLst>
        <pc:picChg chg="del">
          <ac:chgData name="Stephen Hufnagel" userId="7f78eaa397642959" providerId="LiveId" clId="{2F716E95-5198-4DD6-8CDC-43707A21331F}" dt="2019-08-15T12:09:33.997" v="11" actId="478"/>
          <ac:picMkLst>
            <pc:docMk/>
            <pc:sldMk cId="2807987825" sldId="1004"/>
            <ac:picMk id="5" creationId="{35C788DE-C468-40D9-8891-87D344E6662E}"/>
          </ac:picMkLst>
        </pc:picChg>
      </pc:sldChg>
      <pc:sldChg chg="modTransition">
        <pc:chgData name="Stephen Hufnagel" userId="7f78eaa397642959" providerId="LiveId" clId="{2F716E95-5198-4DD6-8CDC-43707A21331F}" dt="2019-08-15T12:10:35.128" v="17"/>
        <pc:sldMkLst>
          <pc:docMk/>
          <pc:sldMk cId="3988606981" sldId="1005"/>
        </pc:sldMkLst>
      </pc:sldChg>
      <pc:sldChg chg="delSp modTransition delAnim">
        <pc:chgData name="Stephen Hufnagel" userId="7f78eaa397642959" providerId="LiveId" clId="{2F716E95-5198-4DD6-8CDC-43707A21331F}" dt="2019-08-15T12:10:35.128" v="17"/>
        <pc:sldMkLst>
          <pc:docMk/>
          <pc:sldMk cId="1392435420" sldId="1006"/>
        </pc:sldMkLst>
        <pc:picChg chg="del">
          <ac:chgData name="Stephen Hufnagel" userId="7f78eaa397642959" providerId="LiveId" clId="{2F716E95-5198-4DD6-8CDC-43707A21331F}" dt="2019-08-15T12:09:04.388" v="10" actId="478"/>
          <ac:picMkLst>
            <pc:docMk/>
            <pc:sldMk cId="1392435420" sldId="1006"/>
            <ac:picMk id="5" creationId="{3FF46BFC-DFC6-4786-99CE-D613F8B8706B}"/>
          </ac:picMkLst>
        </pc:picChg>
      </pc:sldChg>
      <pc:sldChg chg="delSp modTransition delAnim">
        <pc:chgData name="Stephen Hufnagel" userId="7f78eaa397642959" providerId="LiveId" clId="{2F716E95-5198-4DD6-8CDC-43707A21331F}" dt="2019-08-15T12:10:35.128" v="17"/>
        <pc:sldMkLst>
          <pc:docMk/>
          <pc:sldMk cId="722775197" sldId="1007"/>
        </pc:sldMkLst>
        <pc:picChg chg="del">
          <ac:chgData name="Stephen Hufnagel" userId="7f78eaa397642959" providerId="LiveId" clId="{2F716E95-5198-4DD6-8CDC-43707A21331F}" dt="2019-08-15T12:09:49.290" v="13" actId="478"/>
          <ac:picMkLst>
            <pc:docMk/>
            <pc:sldMk cId="722775197" sldId="1007"/>
            <ac:picMk id="5" creationId="{5A5B7E68-183E-45D1-96E5-B39E569B2D6A}"/>
          </ac:picMkLst>
        </pc:picChg>
      </pc:sldChg>
      <pc:sldChg chg="delSp modTransition delAnim">
        <pc:chgData name="Stephen Hufnagel" userId="7f78eaa397642959" providerId="LiveId" clId="{2F716E95-5198-4DD6-8CDC-43707A21331F}" dt="2019-08-15T12:10:35.128" v="17"/>
        <pc:sldMkLst>
          <pc:docMk/>
          <pc:sldMk cId="2632353481" sldId="1009"/>
        </pc:sldMkLst>
        <pc:picChg chg="del">
          <ac:chgData name="Stephen Hufnagel" userId="7f78eaa397642959" providerId="LiveId" clId="{2F716E95-5198-4DD6-8CDC-43707A21331F}" dt="2019-08-15T12:08:43.310" v="6" actId="478"/>
          <ac:picMkLst>
            <pc:docMk/>
            <pc:sldMk cId="2632353481" sldId="1009"/>
            <ac:picMk id="2" creationId="{3FD3FEDF-FAF9-43A9-BAB9-A3520137A88A}"/>
          </ac:picMkLst>
        </pc:picChg>
      </pc:sldChg>
      <pc:sldChg chg="delSp modTransition delAnim">
        <pc:chgData name="Stephen Hufnagel" userId="7f78eaa397642959" providerId="LiveId" clId="{2F716E95-5198-4DD6-8CDC-43707A21331F}" dt="2019-08-15T12:10:35.128" v="17"/>
        <pc:sldMkLst>
          <pc:docMk/>
          <pc:sldMk cId="1564699347" sldId="1010"/>
        </pc:sldMkLst>
        <pc:picChg chg="del">
          <ac:chgData name="Stephen Hufnagel" userId="7f78eaa397642959" providerId="LiveId" clId="{2F716E95-5198-4DD6-8CDC-43707A21331F}" dt="2019-08-15T12:09:44.301" v="12" actId="478"/>
          <ac:picMkLst>
            <pc:docMk/>
            <pc:sldMk cId="1564699347" sldId="1010"/>
            <ac:picMk id="7" creationId="{6B3E4163-7F38-457A-93BE-2F53F9C119E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E5F1BF-5ECF-43CF-B745-4E37E2B5A8D8}"/>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7E1553D7-3E58-42C7-A4EA-5F5BDC8DCCD6}"/>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B2456523-6FB1-48B4-AF4D-3828716AA2D4}" type="datetime1">
              <a:rPr lang="en-US" smtClean="0"/>
              <a:t>2019-08-15</a:t>
            </a:fld>
            <a:endParaRPr lang="en-US"/>
          </a:p>
        </p:txBody>
      </p:sp>
      <p:sp>
        <p:nvSpPr>
          <p:cNvPr id="4" name="Footer Placeholder 3">
            <a:extLst>
              <a:ext uri="{FF2B5EF4-FFF2-40B4-BE49-F238E27FC236}">
                <a16:creationId xmlns:a16="http://schemas.microsoft.com/office/drawing/2014/main" id="{611732C4-7C7D-4238-81B2-5441833EF5E3}"/>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AEBB95D-FEFF-4A60-8B14-EA75D117186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761C9A8-510B-4BDF-82F0-268354C2E8BE}" type="slidenum">
              <a:rPr lang="en-US" smtClean="0"/>
              <a:t>‹#›</a:t>
            </a:fld>
            <a:endParaRPr lang="en-US"/>
          </a:p>
        </p:txBody>
      </p:sp>
    </p:spTree>
    <p:extLst>
      <p:ext uri="{BB962C8B-B14F-4D97-AF65-F5344CB8AC3E}">
        <p14:creationId xmlns:p14="http://schemas.microsoft.com/office/powerpoint/2010/main" val="2101956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072D3CE5-EE84-4B9F-939B-375E00B57418}" type="datetime1">
              <a:rPr lang="en-US" smtClean="0"/>
              <a:t>2019-08-15</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133F9C9-787C-4735-8F78-CB74C9949C6A}" type="slidenum">
              <a:rPr lang="en-US" smtClean="0"/>
              <a:t>‹#›</a:t>
            </a:fld>
            <a:endParaRPr lang="en-US"/>
          </a:p>
        </p:txBody>
      </p:sp>
    </p:spTree>
    <p:extLst>
      <p:ext uri="{BB962C8B-B14F-4D97-AF65-F5344CB8AC3E}">
        <p14:creationId xmlns:p14="http://schemas.microsoft.com/office/powerpoint/2010/main" val="205185316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pVPMpQ_A95epsSNUvlvPGQ"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youtu.be/sfCvw9KUUc8" TargetMode="External"/><Relationship Id="rId4" Type="http://schemas.openxmlformats.org/officeDocument/2006/relationships/hyperlink" Target="https://www.dropbox.com/s/0wbd5ugevboaiyo/CONNECT8-swivel-smaller.mp4?dl=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spconsortium.org/marketpla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wnload.eclipse.org/modeling/emf/emf/javadoc?org/eclipse/emf/ecore/package-summary.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hims.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healthit.gov/buzz-blog/interoperability/heat-wave-the-u-s-is-poised-to-catch-fhir-in-2019/"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igitalhealth.net/2018/06/apple-health-health-records-api-us-developers/" TargetMode="External"/><Relationship Id="rId5" Type="http://schemas.openxmlformats.org/officeDocument/2006/relationships/hyperlink" Target="https://www.digitalhealth.net/2018/01/apple-feature-us-medical-records/" TargetMode="External"/><Relationship Id="rId4" Type="http://schemas.openxmlformats.org/officeDocument/2006/relationships/hyperlink" Target="https://www.digitalhealth.net/2018/08/tech-giants-make-interoperability-pledge-for-us-health-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66612">
              <a:defRPr/>
            </a:pPr>
            <a:r>
              <a:rPr lang="en-US" sz="1100" b="0" dirty="0">
                <a:latin typeface="Arial Narrow" panose="020B0606020202030204" pitchFamily="34" charset="0"/>
              </a:rPr>
              <a:t>Video last updated 2018-03-01. Audio Script last updated 2019-04-22</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defTabSz="966612">
              <a:defRPr/>
            </a:pPr>
            <a:endParaRPr lang="en-US" sz="1100" b="0" dirty="0">
              <a:latin typeface="Arial Narrow" panose="020B0606020202030204" pitchFamily="34" charset="0"/>
            </a:endParaRPr>
          </a:p>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rPr>
              <a:t>FHIM Training Introduction</a:t>
            </a:r>
            <a:r>
              <a:rPr lang="en-US" sz="1200" kern="1200" dirty="0">
                <a:solidFill>
                  <a:schemeClr val="tx1"/>
                </a:solidFill>
                <a:effectLst/>
                <a:latin typeface="+mn-lt"/>
                <a:ea typeface="+mn-ea"/>
                <a:cs typeface="+mn-cs"/>
              </a:rPr>
              <a:t>” lists the set of 19 short 3 to 8-minute training videos, where, each video discusses Federal Health Information Model (</a:t>
            </a:r>
            <a:r>
              <a:rPr lang="en-US" sz="1200" b="1" kern="1200" dirty="0">
                <a:solidFill>
                  <a:schemeClr val="tx1"/>
                </a:solidFill>
                <a:effectLst/>
                <a:latin typeface="+mn-lt"/>
                <a:ea typeface="+mn-ea"/>
                <a:cs typeface="+mn-cs"/>
              </a:rPr>
              <a:t>FHIM</a:t>
            </a:r>
            <a:r>
              <a:rPr lang="en-US" sz="1200" kern="1200" dirty="0">
                <a:solidFill>
                  <a:schemeClr val="tx1"/>
                </a:solidFill>
                <a:effectLst/>
                <a:latin typeface="+mn-lt"/>
                <a:ea typeface="+mn-ea"/>
                <a:cs typeface="+mn-cs"/>
              </a:rPr>
              <a:t>) concepts, features and value proposition from a different perspective. </a:t>
            </a:r>
            <a:r>
              <a:rPr lang="en-US" sz="1200" b="0" dirty="0">
                <a:latin typeface="Arial Narrow" panose="020B0606020202030204" pitchFamily="34" charset="0"/>
              </a:rPr>
              <a:t>These training videos are based on a review of the FHIM team members presentations and work products, over the past ten years. </a:t>
            </a:r>
            <a:r>
              <a:rPr lang="en-US" sz="1200" kern="1200" dirty="0">
                <a:solidFill>
                  <a:schemeClr val="tx1"/>
                </a:solidFill>
                <a:effectLst/>
                <a:latin typeface="+mn-lt"/>
                <a:ea typeface="+mn-ea"/>
                <a:cs typeface="+mn-cs"/>
              </a:rPr>
              <a:t>The target audience is educated but uninformed healthcare informaticists and Health Information Technology engineers and implementers.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YouTube “FHIM Training Channel” topics: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1. “</a:t>
            </a:r>
            <a:r>
              <a:rPr lang="en-US" sz="1200" u="sng" kern="1200" dirty="0">
                <a:solidFill>
                  <a:schemeClr val="tx1"/>
                </a:solidFill>
                <a:effectLst/>
                <a:latin typeface="+mn-lt"/>
                <a:ea typeface="+mn-ea"/>
                <a:cs typeface="+mn-cs"/>
              </a:rPr>
              <a:t>FHIM Training Introduction</a:t>
            </a:r>
            <a:r>
              <a:rPr lang="en-US" sz="1200" kern="1200" dirty="0">
                <a:solidFill>
                  <a:schemeClr val="tx1"/>
                </a:solidFill>
                <a:effectLst/>
                <a:latin typeface="+mn-lt"/>
                <a:ea typeface="+mn-ea"/>
                <a:cs typeface="+mn-cs"/>
              </a:rPr>
              <a:t>” training video scopes the set of training videos; where, each discuss FHIM from different perspectives. 2019-04-22. </a:t>
            </a:r>
          </a:p>
          <a:p>
            <a:pPr lvl="0"/>
            <a:r>
              <a:rPr lang="en-US" sz="1200" kern="1200" dirty="0">
                <a:solidFill>
                  <a:schemeClr val="tx1"/>
                </a:solidFill>
                <a:effectLst/>
                <a:latin typeface="+mn-lt"/>
                <a:ea typeface="+mn-ea"/>
                <a:cs typeface="+mn-cs"/>
              </a:rPr>
              <a:t>2. “</a:t>
            </a:r>
            <a:r>
              <a:rPr lang="en-US" sz="1200" u="sng" kern="1200" dirty="0">
                <a:solidFill>
                  <a:schemeClr val="tx1"/>
                </a:solidFill>
                <a:effectLst/>
                <a:latin typeface="+mn-lt"/>
                <a:ea typeface="+mn-ea"/>
                <a:cs typeface="+mn-cs"/>
              </a:rPr>
              <a:t>FHIM in a Nutshell</a:t>
            </a:r>
            <a:r>
              <a:rPr lang="en-US" sz="1200" kern="1200" dirty="0">
                <a:solidFill>
                  <a:schemeClr val="tx1"/>
                </a:solidFill>
                <a:effectLst/>
                <a:latin typeface="+mn-lt"/>
                <a:ea typeface="+mn-ea"/>
                <a:cs typeface="+mn-cs"/>
              </a:rPr>
              <a:t>” training video gives an “elevator speech,” which concisely describes FHIM to peak the audience interest in learning more about FHIM. 2019-03-10. </a:t>
            </a:r>
          </a:p>
          <a:p>
            <a:pPr lvl="0"/>
            <a:r>
              <a:rPr lang="en-US" sz="1200" kern="1200" dirty="0">
                <a:solidFill>
                  <a:schemeClr val="tx1"/>
                </a:solidFill>
                <a:effectLst/>
                <a:latin typeface="+mn-lt"/>
                <a:ea typeface="+mn-ea"/>
                <a:cs typeface="+mn-cs"/>
              </a:rPr>
              <a:t>3. “</a:t>
            </a:r>
            <a:r>
              <a:rPr lang="en-US" sz="1200" u="sng" kern="1200" dirty="0">
                <a:solidFill>
                  <a:schemeClr val="tx1"/>
                </a:solidFill>
                <a:effectLst/>
                <a:latin typeface="+mn-lt"/>
                <a:ea typeface="+mn-ea"/>
                <a:cs typeface="+mn-cs"/>
              </a:rPr>
              <a:t>FHIM on FHIR</a:t>
            </a:r>
            <a:r>
              <a:rPr lang="en-US" sz="1200" kern="1200" dirty="0">
                <a:solidFill>
                  <a:schemeClr val="tx1"/>
                </a:solidFill>
                <a:effectLst/>
                <a:latin typeface="+mn-lt"/>
                <a:ea typeface="+mn-ea"/>
                <a:cs typeface="+mn-cs"/>
              </a:rPr>
              <a:t>” training video presents the </a:t>
            </a:r>
            <a:r>
              <a:rPr lang="en-US" sz="1200" u="sng" kern="1200" dirty="0">
                <a:solidFill>
                  <a:schemeClr val="tx1"/>
                </a:solidFill>
                <a:effectLst/>
                <a:latin typeface="+mn-lt"/>
                <a:ea typeface="+mn-ea"/>
                <a:cs typeface="+mn-cs"/>
              </a:rPr>
              <a:t>clinical care goal</a:t>
            </a:r>
            <a:r>
              <a:rPr lang="en-US" sz="1200" kern="1200" dirty="0">
                <a:solidFill>
                  <a:schemeClr val="tx1"/>
                </a:solidFill>
                <a:effectLst/>
                <a:latin typeface="+mn-lt"/>
                <a:ea typeface="+mn-ea"/>
                <a:cs typeface="+mn-cs"/>
              </a:rPr>
              <a:t> “to help people live healthier lives” and </a:t>
            </a:r>
            <a:r>
              <a:rPr lang="en-US" sz="1200" u="sng" kern="1200" dirty="0">
                <a:solidFill>
                  <a:schemeClr val="tx1"/>
                </a:solidFill>
                <a:effectLst/>
                <a:latin typeface="+mn-lt"/>
                <a:ea typeface="+mn-ea"/>
                <a:cs typeface="+mn-cs"/>
              </a:rPr>
              <a:t>health IT objective</a:t>
            </a:r>
            <a:r>
              <a:rPr lang="en-US" sz="1200" kern="1200" dirty="0">
                <a:solidFill>
                  <a:schemeClr val="tx1"/>
                </a:solidFill>
                <a:effectLst/>
                <a:latin typeface="+mn-lt"/>
                <a:ea typeface="+mn-ea"/>
                <a:cs typeface="+mn-cs"/>
              </a:rPr>
              <a:t> to improve patient value by positively influencing patient safety, patient quality of care, lower and patient care costs, considering the reality that close alignment with FHIR is paramount, as, FHIR is reaching a tipping Point in Health Information Technology adoption. 2019-04-07. </a:t>
            </a:r>
          </a:p>
          <a:p>
            <a:pPr lvl="0"/>
            <a:r>
              <a:rPr lang="en-US" sz="1200" kern="1200" dirty="0">
                <a:solidFill>
                  <a:schemeClr val="tx1"/>
                </a:solidFill>
                <a:effectLst/>
                <a:latin typeface="+mn-lt"/>
                <a:ea typeface="+mn-ea"/>
                <a:cs typeface="+mn-cs"/>
              </a:rPr>
              <a:t>4. “</a:t>
            </a:r>
            <a:r>
              <a:rPr lang="en-US" sz="1200" u="sng" kern="1200" dirty="0">
                <a:solidFill>
                  <a:schemeClr val="tx1"/>
                </a:solidFill>
                <a:effectLst/>
                <a:latin typeface="+mn-lt"/>
                <a:ea typeface="+mn-ea"/>
                <a:cs typeface="+mn-cs"/>
              </a:rPr>
              <a:t>FHIM Landscape and Situation</a:t>
            </a:r>
            <a:r>
              <a:rPr lang="en-US" sz="1200" kern="1200" dirty="0">
                <a:solidFill>
                  <a:schemeClr val="tx1"/>
                </a:solidFill>
                <a:effectLst/>
                <a:latin typeface="+mn-lt"/>
                <a:ea typeface="+mn-ea"/>
                <a:cs typeface="+mn-cs"/>
              </a:rPr>
              <a:t>” training video highlights the organizations, which FHIM has a vested interest in, including 1) The Open Group, 2) HL7 and its HL7 FHIR Foundation and HSPC and its CIIC. 2019-03-22. </a:t>
            </a:r>
          </a:p>
          <a:p>
            <a:pPr lvl="0"/>
            <a:r>
              <a:rPr lang="en-US" sz="1200" kern="1200" dirty="0">
                <a:solidFill>
                  <a:schemeClr val="tx1"/>
                </a:solidFill>
                <a:effectLst/>
                <a:latin typeface="+mn-lt"/>
                <a:ea typeface="+mn-ea"/>
                <a:cs typeface="+mn-cs"/>
              </a:rPr>
              <a:t>5. “</a:t>
            </a:r>
            <a:r>
              <a:rPr lang="en-US" sz="1200" u="sng" kern="1200" dirty="0">
                <a:solidFill>
                  <a:schemeClr val="tx1"/>
                </a:solidFill>
                <a:effectLst/>
                <a:latin typeface="+mn-lt"/>
                <a:ea typeface="+mn-ea"/>
                <a:cs typeface="+mn-cs"/>
              </a:rPr>
              <a:t>FHIM within the US-CDI and TEFCA</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 video discusses FHIM alignment with US-CDI; where, FHIM is ideally suited to support TEFCA, RCE and Q-HINs as a part of the 21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Century Cures Act ONC-HITAC initiative. 2019-02-22</a:t>
            </a:r>
          </a:p>
          <a:p>
            <a:pPr lvl="0"/>
            <a:r>
              <a:rPr lang="en-US" sz="1200" kern="1200" dirty="0">
                <a:solidFill>
                  <a:schemeClr val="tx1"/>
                </a:solidFill>
                <a:effectLst/>
                <a:latin typeface="+mn-lt"/>
                <a:ea typeface="+mn-ea"/>
                <a:cs typeface="+mn-cs"/>
              </a:rPr>
              <a:t>6. “</a:t>
            </a:r>
            <a:r>
              <a:rPr lang="en-US" sz="1200" u="sng" kern="1200" dirty="0">
                <a:solidFill>
                  <a:schemeClr val="tx1"/>
                </a:solidFill>
                <a:effectLst/>
                <a:latin typeface="+mn-lt"/>
                <a:ea typeface="+mn-ea"/>
                <a:cs typeface="+mn-cs"/>
              </a:rPr>
              <a:t>Better Interoperability using FHIM, CIMI, SOLOR and FHIR</a:t>
            </a:r>
            <a:r>
              <a:rPr lang="en-US" sz="1200" kern="1200" dirty="0">
                <a:solidFill>
                  <a:schemeClr val="tx1"/>
                </a:solidFill>
                <a:effectLst/>
                <a:latin typeface="+mn-lt"/>
                <a:ea typeface="+mn-ea"/>
                <a:cs typeface="+mn-cs"/>
              </a:rPr>
              <a:t>” training video highlights how holistic syntactic-and-semantic data-computability and information-interpretability is improved when these initiatives are aligned. 2019-02-22. </a:t>
            </a:r>
          </a:p>
          <a:p>
            <a:pPr lvl="0"/>
            <a:r>
              <a:rPr lang="en-US" sz="1200" kern="1200" dirty="0">
                <a:solidFill>
                  <a:schemeClr val="tx1"/>
                </a:solidFill>
                <a:effectLst/>
                <a:latin typeface="+mn-lt"/>
                <a:ea typeface="+mn-ea"/>
                <a:cs typeface="+mn-cs"/>
              </a:rPr>
              <a:t>7. “</a:t>
            </a:r>
            <a:r>
              <a:rPr lang="en-US" sz="1200" u="sng" kern="1200" dirty="0">
                <a:solidFill>
                  <a:schemeClr val="tx1"/>
                </a:solidFill>
                <a:effectLst/>
                <a:latin typeface="+mn-lt"/>
                <a:ea typeface="+mn-ea"/>
                <a:cs typeface="+mn-cs"/>
              </a:rPr>
              <a:t>System Engineering Use of FHIM</a:t>
            </a:r>
            <a:r>
              <a:rPr lang="en-US" sz="1200" kern="1200" dirty="0">
                <a:solidFill>
                  <a:schemeClr val="tx1"/>
                </a:solidFill>
                <a:effectLst/>
                <a:latin typeface="+mn-lt"/>
                <a:ea typeface="+mn-ea"/>
                <a:cs typeface="+mn-cs"/>
              </a:rPr>
              <a:t>” training video demonstrates how FHIM can contribute within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where, FHIM is interesting by itself; but, FHIM within the HL7 Service Aware Interoperability Framework (</a:t>
            </a:r>
            <a:r>
              <a:rPr lang="en-US" sz="1200" b="1" kern="1200" dirty="0">
                <a:solidFill>
                  <a:schemeClr val="tx1"/>
                </a:solidFill>
                <a:effectLst/>
                <a:latin typeface="+mn-lt"/>
                <a:ea typeface="+mn-ea"/>
                <a:cs typeface="+mn-cs"/>
              </a:rPr>
              <a:t>SAIF</a:t>
            </a:r>
            <a:r>
              <a:rPr lang="en-US" sz="1200" kern="1200" dirty="0">
                <a:solidFill>
                  <a:schemeClr val="tx1"/>
                </a:solidFill>
                <a:effectLst/>
                <a:latin typeface="+mn-lt"/>
                <a:ea typeface="+mn-ea"/>
                <a:cs typeface="+mn-cs"/>
              </a:rPr>
              <a:t>) can help specify SOA components, APIs and platforms. 2019-03-09. </a:t>
            </a:r>
          </a:p>
          <a:p>
            <a:pPr lvl="0"/>
            <a:r>
              <a:rPr lang="en-US" sz="1200" kern="1200" dirty="0">
                <a:solidFill>
                  <a:schemeClr val="tx1"/>
                </a:solidFill>
                <a:effectLst/>
                <a:latin typeface="+mn-lt"/>
                <a:ea typeface="+mn-ea"/>
                <a:cs typeface="+mn-cs"/>
              </a:rPr>
              <a:t>8. “</a:t>
            </a:r>
            <a:r>
              <a:rPr lang="en-US" sz="1200" u="sng" kern="1200" dirty="0">
                <a:solidFill>
                  <a:schemeClr val="tx1"/>
                </a:solidFill>
                <a:effectLst/>
                <a:latin typeface="+mn-lt"/>
                <a:ea typeface="+mn-ea"/>
                <a:cs typeface="+mn-cs"/>
              </a:rPr>
              <a:t>Notional FHIM to FHIR Methodology</a:t>
            </a:r>
            <a:r>
              <a:rPr lang="en-US" sz="1200" kern="1200" dirty="0">
                <a:solidFill>
                  <a:schemeClr val="tx1"/>
                </a:solidFill>
                <a:effectLst/>
                <a:latin typeface="+mn-lt"/>
                <a:ea typeface="+mn-ea"/>
                <a:cs typeface="+mn-cs"/>
              </a:rPr>
              <a:t>” training video walks through a FHIM-based FHIR Model Driven Architecture (</a:t>
            </a:r>
            <a:r>
              <a:rPr lang="en-US" sz="1200" b="1" kern="1200" dirty="0">
                <a:solidFill>
                  <a:schemeClr val="tx1"/>
                </a:solidFill>
                <a:effectLst/>
                <a:latin typeface="+mn-lt"/>
                <a:ea typeface="+mn-ea"/>
                <a:cs typeface="+mn-cs"/>
              </a:rPr>
              <a:t>MDA</a:t>
            </a:r>
            <a:r>
              <a:rPr lang="en-US" sz="1200" kern="1200" dirty="0">
                <a:solidFill>
                  <a:schemeClr val="tx1"/>
                </a:solidFill>
                <a:effectLst/>
                <a:latin typeface="+mn-lt"/>
                <a:ea typeface="+mn-ea"/>
                <a:cs typeface="+mn-cs"/>
              </a:rPr>
              <a:t>) process; where, we start with a use-case model with scenarios, which are refined into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with SOA components and APIs system-design. Automated Model Driven Development (</a:t>
            </a:r>
            <a:r>
              <a:rPr lang="en-US" sz="1200" b="1" kern="1200" dirty="0">
                <a:solidFill>
                  <a:schemeClr val="tx1"/>
                </a:solidFill>
                <a:effectLst/>
                <a:latin typeface="+mn-lt"/>
                <a:ea typeface="+mn-ea"/>
                <a:cs typeface="+mn-cs"/>
              </a:rPr>
              <a:t>MDD</a:t>
            </a:r>
            <a:r>
              <a:rPr lang="en-US" sz="1200" kern="1200" dirty="0">
                <a:solidFill>
                  <a:schemeClr val="tx1"/>
                </a:solidFill>
                <a:effectLst/>
                <a:latin typeface="+mn-lt"/>
                <a:ea typeface="+mn-ea"/>
                <a:cs typeface="+mn-cs"/>
              </a:rPr>
              <a:t>) results in an agile methodology to produce documentation, test, certification and training artefacts. 2019-03-02. </a:t>
            </a:r>
          </a:p>
          <a:p>
            <a:pPr lvl="0"/>
            <a:r>
              <a:rPr lang="en-US" sz="1200" kern="1200" dirty="0">
                <a:solidFill>
                  <a:schemeClr val="tx1"/>
                </a:solidFill>
                <a:effectLst/>
                <a:latin typeface="+mn-lt"/>
                <a:ea typeface="+mn-ea"/>
                <a:cs typeface="+mn-cs"/>
              </a:rPr>
              <a:t>9. “</a:t>
            </a:r>
            <a:r>
              <a:rPr lang="en-US" sz="1200" u="sng" kern="1200" dirty="0">
                <a:solidFill>
                  <a:schemeClr val="tx1"/>
                </a:solidFill>
                <a:effectLst/>
                <a:latin typeface="+mn-lt"/>
                <a:ea typeface="+mn-ea"/>
                <a:cs typeface="+mn-cs"/>
              </a:rPr>
              <a:t>Better Interoperability using FHIM, CIMI, SOLOR and FHIR</a:t>
            </a:r>
            <a:r>
              <a:rPr lang="en-US" sz="1200" kern="1200" dirty="0">
                <a:solidFill>
                  <a:schemeClr val="tx1"/>
                </a:solidFill>
                <a:effectLst/>
                <a:latin typeface="+mn-lt"/>
                <a:ea typeface="+mn-ea"/>
                <a:cs typeface="+mn-cs"/>
              </a:rPr>
              <a:t>” training video highlights how holistic syntactic-and-semantic data-computability and information-interpretability is improved when these initiatives are aligned. 2019-02-22. </a:t>
            </a:r>
          </a:p>
          <a:p>
            <a:pPr lvl="0"/>
            <a:r>
              <a:rPr lang="en-US" sz="1200" kern="1200" dirty="0">
                <a:solidFill>
                  <a:schemeClr val="tx1"/>
                </a:solidFill>
                <a:effectLst/>
                <a:latin typeface="+mn-lt"/>
                <a:ea typeface="+mn-ea"/>
                <a:cs typeface="+mn-cs"/>
              </a:rPr>
              <a:t>10. “</a:t>
            </a:r>
            <a:r>
              <a:rPr lang="en-US" sz="1200" u="sng" kern="1200" dirty="0">
                <a:solidFill>
                  <a:schemeClr val="tx1"/>
                </a:solidFill>
                <a:effectLst/>
                <a:latin typeface="+mn-lt"/>
                <a:ea typeface="+mn-ea"/>
                <a:cs typeface="+mn-cs"/>
              </a:rPr>
              <a:t>FHIM-MDHT Interoperability Specification Tooling</a:t>
            </a:r>
            <a:r>
              <a:rPr lang="en-US" sz="1200" kern="1200" dirty="0">
                <a:solidFill>
                  <a:schemeClr val="tx1"/>
                </a:solidFill>
                <a:effectLst/>
                <a:latin typeface="+mn-lt"/>
                <a:ea typeface="+mn-ea"/>
                <a:cs typeface="+mn-cs"/>
              </a:rPr>
              <a:t>” training video shows how FHIM-based MDHT can improve and simplify the Standards Implementation Guide Generator (</a:t>
            </a:r>
            <a:r>
              <a:rPr lang="en-US" sz="1200" b="1" kern="1200" dirty="0">
                <a:solidFill>
                  <a:schemeClr val="tx1"/>
                </a:solidFill>
                <a:effectLst/>
                <a:latin typeface="+mn-lt"/>
                <a:ea typeface="+mn-ea"/>
                <a:cs typeface="+mn-cs"/>
              </a:rPr>
              <a:t>SIGG)</a:t>
            </a:r>
            <a:r>
              <a:rPr lang="en-US" sz="1200" kern="1200" dirty="0">
                <a:solidFill>
                  <a:schemeClr val="tx1"/>
                </a:solidFill>
                <a:effectLst/>
                <a:latin typeface="+mn-lt"/>
                <a:ea typeface="+mn-ea"/>
                <a:cs typeface="+mn-cs"/>
              </a:rPr>
              <a:t> process. 2019-03-28. </a:t>
            </a:r>
          </a:p>
          <a:p>
            <a:pPr lvl="0"/>
            <a:r>
              <a:rPr lang="en-US" sz="1200" kern="1200" dirty="0">
                <a:solidFill>
                  <a:schemeClr val="tx1"/>
                </a:solidFill>
                <a:effectLst/>
                <a:latin typeface="+mn-lt"/>
                <a:ea typeface="+mn-ea"/>
                <a:cs typeface="+mn-cs"/>
              </a:rPr>
              <a:t>11. “FHIM-MDMI Run-Time Translation Tool” training video discusses how FHIM use within MDMI </a:t>
            </a:r>
            <a:r>
              <a:rPr lang="en-US" sz="1200" i="1" kern="1200" dirty="0">
                <a:solidFill>
                  <a:schemeClr val="tx1"/>
                </a:solidFill>
                <a:effectLst/>
                <a:latin typeface="+mn-lt"/>
                <a:ea typeface="+mn-ea"/>
                <a:cs typeface="+mn-cs"/>
              </a:rPr>
              <a:t>can improve and simplify the heterogeneous system information-sharing data-translation process</a:t>
            </a:r>
            <a:r>
              <a:rPr lang="en-US" sz="1200" kern="1200" dirty="0">
                <a:solidFill>
                  <a:schemeClr val="tx1"/>
                </a:solidFill>
                <a:effectLst/>
                <a:latin typeface="+mn-lt"/>
                <a:ea typeface="+mn-ea"/>
                <a:cs typeface="+mn-cs"/>
              </a:rPr>
              <a:t>. 2019-03-31. </a:t>
            </a:r>
          </a:p>
          <a:p>
            <a:pPr lvl="0"/>
            <a:r>
              <a:rPr lang="en-US" sz="1200" kern="1200" dirty="0">
                <a:solidFill>
                  <a:schemeClr val="tx1"/>
                </a:solidFill>
                <a:effectLst/>
                <a:latin typeface="+mn-lt"/>
                <a:ea typeface="+mn-ea"/>
                <a:cs typeface="+mn-cs"/>
              </a:rPr>
              <a:t>12. “</a:t>
            </a:r>
            <a:r>
              <a:rPr lang="en-US" sz="1200" u="sng" kern="1200" dirty="0">
                <a:solidFill>
                  <a:schemeClr val="tx1"/>
                </a:solidFill>
                <a:effectLst/>
                <a:latin typeface="+mn-lt"/>
                <a:ea typeface="+mn-ea"/>
                <a:cs typeface="+mn-cs"/>
              </a:rPr>
              <a:t>FHIM Executive Summary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 video addresses the bottom line up-front for the FHIM program </a:t>
            </a:r>
            <a:r>
              <a:rPr lang="en-US" sz="1200" i="1" kern="1200" dirty="0">
                <a:solidFill>
                  <a:schemeClr val="tx1"/>
                </a:solidFill>
                <a:effectLst/>
                <a:latin typeface="+mn-lt"/>
                <a:ea typeface="+mn-ea"/>
                <a:cs typeface="+mn-cs"/>
              </a:rPr>
              <a:t>Who, What, When, where, Why and How </a:t>
            </a:r>
            <a:r>
              <a:rPr lang="en-US" sz="1200" kern="1200" dirty="0">
                <a:solidFill>
                  <a:schemeClr val="tx1"/>
                </a:solidFill>
                <a:effectLst/>
                <a:latin typeface="+mn-lt"/>
                <a:ea typeface="+mn-ea"/>
                <a:cs typeface="+mn-cs"/>
              </a:rPr>
              <a:t>FHIM program perspectives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2018-12-25. </a:t>
            </a:r>
          </a:p>
          <a:p>
            <a:pPr lvl="0"/>
            <a:r>
              <a:rPr lang="en-US" sz="1200" kern="1200" dirty="0">
                <a:solidFill>
                  <a:schemeClr val="tx1"/>
                </a:solidFill>
                <a:effectLst/>
                <a:latin typeface="+mn-lt"/>
                <a:ea typeface="+mn-ea"/>
                <a:cs typeface="+mn-cs"/>
              </a:rPr>
              <a:t>13. “</a:t>
            </a:r>
            <a:r>
              <a:rPr lang="en-US" sz="1200" u="sng" kern="1200" dirty="0">
                <a:solidFill>
                  <a:schemeClr val="tx1"/>
                </a:solidFill>
                <a:effectLst/>
                <a:latin typeface="+mn-lt"/>
                <a:ea typeface="+mn-ea"/>
                <a:cs typeface="+mn-cs"/>
              </a:rPr>
              <a:t>Who is on the FHIM Team Deep Dive</a:t>
            </a:r>
            <a:r>
              <a:rPr lang="en-US" sz="1200" kern="1200" dirty="0">
                <a:solidFill>
                  <a:schemeClr val="tx1"/>
                </a:solidFill>
                <a:effectLst/>
                <a:latin typeface="+mn-lt"/>
                <a:ea typeface="+mn-ea"/>
                <a:cs typeface="+mn-cs"/>
              </a:rPr>
              <a:t>” training video identifies the key FHIM Team points of contact, their roles and their organizations. 2018-12-25. </a:t>
            </a:r>
          </a:p>
          <a:p>
            <a:pPr lvl="0"/>
            <a:r>
              <a:rPr lang="en-US" sz="1200" kern="1200" dirty="0">
                <a:solidFill>
                  <a:schemeClr val="tx1"/>
                </a:solidFill>
                <a:effectLst/>
                <a:latin typeface="+mn-lt"/>
                <a:ea typeface="+mn-ea"/>
                <a:cs typeface="+mn-cs"/>
              </a:rPr>
              <a:t>14. “</a:t>
            </a:r>
            <a:r>
              <a:rPr lang="en-US" sz="1200" u="sng" kern="1200" dirty="0">
                <a:solidFill>
                  <a:schemeClr val="tx1"/>
                </a:solidFill>
                <a:effectLst/>
                <a:latin typeface="+mn-lt"/>
                <a:ea typeface="+mn-ea"/>
                <a:cs typeface="+mn-cs"/>
              </a:rPr>
              <a:t>What is FHIM Deep Dive</a:t>
            </a:r>
            <a:r>
              <a:rPr lang="en-US" sz="1200" kern="1200" dirty="0">
                <a:solidFill>
                  <a:schemeClr val="tx1"/>
                </a:solidFill>
                <a:effectLst/>
                <a:latin typeface="+mn-lt"/>
                <a:ea typeface="+mn-ea"/>
                <a:cs typeface="+mn-cs"/>
              </a:rPr>
              <a:t>” training video presents FHIM as a logical model that supports semantic and syntactic interoperability and harmonizes healthcare information requirements and concepts from federal partners, medical professional organizations and standards development organizations. 2018-12-28</a:t>
            </a:r>
          </a:p>
          <a:p>
            <a:pPr lvl="0"/>
            <a:r>
              <a:rPr lang="en-US" sz="1200" kern="1200" dirty="0">
                <a:solidFill>
                  <a:schemeClr val="tx1"/>
                </a:solidFill>
                <a:effectLst/>
                <a:latin typeface="+mn-lt"/>
                <a:ea typeface="+mn-ea"/>
                <a:cs typeface="+mn-cs"/>
              </a:rPr>
              <a:t>15. “</a:t>
            </a:r>
            <a:r>
              <a:rPr lang="en-US" sz="1200" u="sng" kern="1200" dirty="0">
                <a:solidFill>
                  <a:schemeClr val="tx1"/>
                </a:solidFill>
                <a:effectLst/>
                <a:latin typeface="+mn-lt"/>
                <a:ea typeface="+mn-ea"/>
                <a:cs typeface="+mn-cs"/>
              </a:rPr>
              <a:t>When were the FHIM Milestones Deep Dive</a:t>
            </a:r>
            <a:r>
              <a:rPr lang="en-US" sz="1200" kern="1200" dirty="0">
                <a:solidFill>
                  <a:schemeClr val="tx1"/>
                </a:solidFill>
                <a:effectLst/>
                <a:latin typeface="+mn-lt"/>
                <a:ea typeface="+mn-ea"/>
                <a:cs typeface="+mn-cs"/>
              </a:rPr>
              <a:t>” training video gives the key chronology of events that impacted FHIM. 2018-12-27. </a:t>
            </a:r>
          </a:p>
          <a:p>
            <a:pPr lvl="0"/>
            <a:r>
              <a:rPr lang="en-US" sz="1200" kern="1200" dirty="0">
                <a:solidFill>
                  <a:schemeClr val="tx1"/>
                </a:solidFill>
                <a:effectLst/>
                <a:latin typeface="+mn-lt"/>
                <a:ea typeface="+mn-ea"/>
                <a:cs typeface="+mn-cs"/>
              </a:rPr>
              <a:t>16. “</a:t>
            </a:r>
            <a:r>
              <a:rPr lang="en-US" sz="1200" u="sng" kern="1200" dirty="0">
                <a:solidFill>
                  <a:schemeClr val="tx1"/>
                </a:solidFill>
                <a:effectLst/>
                <a:latin typeface="+mn-lt"/>
                <a:ea typeface="+mn-ea"/>
                <a:cs typeface="+mn-cs"/>
              </a:rPr>
              <a:t>Why is FHIM Valuable Deep Dive?</a:t>
            </a:r>
            <a:r>
              <a:rPr lang="en-US" sz="1200" kern="1200" dirty="0">
                <a:solidFill>
                  <a:schemeClr val="tx1"/>
                </a:solidFill>
                <a:effectLst/>
                <a:latin typeface="+mn-lt"/>
                <a:ea typeface="+mn-ea"/>
                <a:cs typeface="+mn-cs"/>
              </a:rPr>
              <a:t>” training video focuses on the FHIM value proposition. 2018-12-27. </a:t>
            </a:r>
          </a:p>
          <a:p>
            <a:pPr lvl="0"/>
            <a:r>
              <a:rPr lang="en-US" sz="1200" kern="1200" dirty="0">
                <a:solidFill>
                  <a:schemeClr val="tx1"/>
                </a:solidFill>
                <a:effectLst/>
                <a:latin typeface="+mn-lt"/>
                <a:ea typeface="+mn-ea"/>
                <a:cs typeface="+mn-cs"/>
              </a:rPr>
              <a:t>17. “</a:t>
            </a:r>
            <a:r>
              <a:rPr lang="en-US" sz="1200" u="sng" kern="1200" dirty="0">
                <a:solidFill>
                  <a:schemeClr val="tx1"/>
                </a:solidFill>
                <a:effectLst/>
                <a:latin typeface="+mn-lt"/>
                <a:ea typeface="+mn-ea"/>
                <a:cs typeface="+mn-cs"/>
              </a:rPr>
              <a:t>Where are FHIM’s Collaboration Websites Deep Dive</a:t>
            </a:r>
            <a:r>
              <a:rPr lang="en-US" sz="1200" kern="1200" dirty="0">
                <a:solidFill>
                  <a:schemeClr val="tx1"/>
                </a:solidFill>
                <a:effectLst/>
                <a:latin typeface="+mn-lt"/>
                <a:ea typeface="+mn-ea"/>
                <a:cs typeface="+mn-cs"/>
              </a:rPr>
              <a:t>” training video enumerates where key FHIM artefacts can be found. Video was updated 2018-12-24. </a:t>
            </a:r>
          </a:p>
          <a:p>
            <a:pPr lvl="0"/>
            <a:r>
              <a:rPr lang="en-US" sz="1200" kern="1200" dirty="0">
                <a:solidFill>
                  <a:schemeClr val="tx1"/>
                </a:solidFill>
                <a:effectLst/>
                <a:latin typeface="+mn-lt"/>
                <a:ea typeface="+mn-ea"/>
                <a:cs typeface="+mn-cs"/>
              </a:rPr>
              <a:t>18. “</a:t>
            </a:r>
            <a:r>
              <a:rPr lang="en-US" sz="1200" u="sng" kern="1200" dirty="0">
                <a:solidFill>
                  <a:schemeClr val="tx1"/>
                </a:solidFill>
                <a:effectLst/>
                <a:latin typeface="+mn-lt"/>
                <a:ea typeface="+mn-ea"/>
                <a:cs typeface="+mn-cs"/>
              </a:rPr>
              <a:t>How should FHIM be Used Deep Dive</a:t>
            </a:r>
            <a:r>
              <a:rPr lang="en-US" sz="1200" kern="1200" dirty="0">
                <a:solidFill>
                  <a:schemeClr val="tx1"/>
                </a:solidFill>
                <a:effectLst/>
                <a:latin typeface="+mn-lt"/>
                <a:ea typeface="+mn-ea"/>
                <a:cs typeface="+mn-cs"/>
              </a:rPr>
              <a:t>” training video overviews how component developers and interface implementers might productively use FHIM to construct real systems and solve operational interoperability problems within Healthcare Information Exchange (</a:t>
            </a:r>
            <a:r>
              <a:rPr lang="en-US" sz="1200" b="1" kern="1200" dirty="0">
                <a:solidFill>
                  <a:schemeClr val="tx1"/>
                </a:solidFill>
                <a:effectLst/>
                <a:latin typeface="+mn-lt"/>
                <a:ea typeface="+mn-ea"/>
                <a:cs typeface="+mn-cs"/>
              </a:rPr>
              <a:t>HIE</a:t>
            </a:r>
            <a:r>
              <a:rPr lang="en-US" sz="1200" kern="1200" dirty="0">
                <a:solidFill>
                  <a:schemeClr val="tx1"/>
                </a:solidFill>
                <a:effectLst/>
                <a:latin typeface="+mn-lt"/>
                <a:ea typeface="+mn-ea"/>
                <a:cs typeface="+mn-cs"/>
              </a:rPr>
              <a:t>) networks. 2018-12-28. </a:t>
            </a:r>
          </a:p>
          <a:p>
            <a:pPr lvl="0"/>
            <a:r>
              <a:rPr lang="en-US" sz="1200" kern="1200" dirty="0">
                <a:solidFill>
                  <a:schemeClr val="tx1"/>
                </a:solidFill>
                <a:effectLst/>
                <a:latin typeface="+mn-lt"/>
                <a:ea typeface="+mn-ea"/>
                <a:cs typeface="+mn-cs"/>
              </a:rPr>
              <a:t>19. “</a:t>
            </a:r>
            <a:r>
              <a:rPr lang="en-US" sz="1200" u="sng" kern="1200" dirty="0">
                <a:solidFill>
                  <a:schemeClr val="tx1"/>
                </a:solidFill>
                <a:effectLst/>
                <a:latin typeface="+mn-lt"/>
                <a:ea typeface="+mn-ea"/>
                <a:cs typeface="+mn-cs"/>
              </a:rPr>
              <a:t>FHIM Training Conclusions</a:t>
            </a:r>
            <a:r>
              <a:rPr lang="en-US" sz="1200" kern="1200" dirty="0">
                <a:solidFill>
                  <a:schemeClr val="tx1"/>
                </a:solidFill>
                <a:effectLst/>
                <a:latin typeface="+mn-lt"/>
                <a:ea typeface="+mn-ea"/>
                <a:cs typeface="+mn-cs"/>
              </a:rPr>
              <a:t>” training video restates the FHIM clinical care goal and technical objectives. 2019-02-19. </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Arial Narrow" panose="020B0606020202030204" pitchFamily="34" charset="0"/>
                <a:ea typeface="+mn-ea"/>
                <a:cs typeface="+mn-cs"/>
              </a:rPr>
              <a:t>At the end of March 2019 the training video effort was stopped. </a:t>
            </a:r>
          </a:p>
          <a:p>
            <a:r>
              <a:rPr lang="en-US" sz="1200" kern="1200" dirty="0">
                <a:solidFill>
                  <a:schemeClr val="tx1"/>
                </a:solidFill>
                <a:effectLst/>
                <a:latin typeface="Arial Narrow" panose="020B0606020202030204" pitchFamily="34" charset="0"/>
                <a:ea typeface="+mn-ea"/>
                <a:cs typeface="+mn-cs"/>
              </a:rPr>
              <a:t>FHIM will be transitioned to The Open Group at the end of September 2019. </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171450" lvl="0" indent="-171450" defTabSz="966612">
              <a:buFont typeface="Arial" panose="020B0604020202020204" pitchFamily="34" charset="0"/>
              <a:buChar char="•"/>
              <a:defRPr/>
            </a:pPr>
            <a:endParaRPr lang="en-US" sz="1100" b="1" dirty="0">
              <a:latin typeface="Arial Narrow" panose="020B0606020202030204" pitchFamily="34" charset="0"/>
            </a:endParaRPr>
          </a:p>
          <a:p>
            <a:pPr marL="0" lvl="0" indent="0" defTabSz="966612">
              <a:buFont typeface="Arial" panose="020B0604020202020204" pitchFamily="34" charset="0"/>
              <a:buNone/>
              <a:defRPr/>
            </a:pPr>
            <a:r>
              <a:rPr lang="en-US" sz="1100" b="1" dirty="0">
                <a:latin typeface="Arial Narrow" panose="020B0606020202030204" pitchFamily="34" charset="0"/>
              </a:rPr>
              <a:t>THE FOLLOWING NOTES ARE NOT PART OF THE AUDIO TRANSCRIPT</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baseline="0" dirty="0">
                <a:latin typeface="Arial Narrow" panose="020B0606020202030204" pitchFamily="34" charset="0"/>
              </a:rPr>
              <a:t>YouTube “FHIM Training Channel”: </a:t>
            </a:r>
            <a:r>
              <a:rPr lang="en-US" sz="1100" u="sng" kern="1200" dirty="0">
                <a:solidFill>
                  <a:schemeClr val="tx1"/>
                </a:solidFill>
                <a:effectLst/>
                <a:latin typeface="Arial Narrow" panose="020B0606020202030204" pitchFamily="34" charset="0"/>
                <a:ea typeface="+mn-ea"/>
                <a:cs typeface="+mn-cs"/>
                <a:hlinkClick r:id="rId3"/>
              </a:rPr>
              <a:t>https://www. </a:t>
            </a:r>
            <a:r>
              <a:rPr lang="en-US" sz="1100" u="sng" kern="1200" dirty="0" err="1">
                <a:solidFill>
                  <a:schemeClr val="tx1"/>
                </a:solidFill>
                <a:effectLst/>
                <a:latin typeface="Arial Narrow" panose="020B0606020202030204" pitchFamily="34" charset="0"/>
                <a:ea typeface="+mn-ea"/>
                <a:cs typeface="+mn-cs"/>
                <a:hlinkClick r:id="rId3"/>
              </a:rPr>
              <a:t>youtube</a:t>
            </a:r>
            <a:r>
              <a:rPr lang="en-US" sz="1100" u="sng" kern="1200" dirty="0">
                <a:solidFill>
                  <a:schemeClr val="tx1"/>
                </a:solidFill>
                <a:effectLst/>
                <a:latin typeface="Arial Narrow" panose="020B0606020202030204" pitchFamily="34" charset="0"/>
                <a:ea typeface="+mn-ea"/>
                <a:cs typeface="+mn-cs"/>
                <a:hlinkClick r:id="rId3"/>
              </a:rPr>
              <a:t>. com/channel/UCpVPMpQ_A95epsSNUvlvPGQ</a:t>
            </a:r>
            <a:r>
              <a:rPr lang="en-US" sz="1100" kern="1200" dirty="0">
                <a:solidFill>
                  <a:schemeClr val="tx1"/>
                </a:solidFill>
                <a:effectLst/>
                <a:latin typeface="Arial Narrow" panose="020B0606020202030204" pitchFamily="34" charset="0"/>
                <a:ea typeface="+mn-ea"/>
                <a:cs typeface="+mn-cs"/>
              </a:rPr>
              <a:t> </a:t>
            </a: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Narrow" panose="020B0606020202030204" pitchFamily="34" charset="0"/>
                <a:ea typeface="+mn-ea"/>
                <a:cs typeface="+mn-cs"/>
              </a:rPr>
              <a:t>.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dirty="0">
                <a:latin typeface="Arial Narrow" panose="020B0606020202030204" pitchFamily="34" charset="0"/>
              </a:rPr>
              <a:t>FHIM can be used on the path to HL7 FHIR profiles and extensions. Where, FHIM also supports HL7 C-CDA template, HL7 V2 message and other implementation paradigm interoperability with FHIR.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Logistics</a:t>
            </a:r>
            <a:r>
              <a:rPr lang="en-US" sz="1100" b="0" dirty="0">
                <a:latin typeface="Arial Narrow" panose="020B0606020202030204" pitchFamily="34" charset="0"/>
              </a:rPr>
              <a:t>: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FHIM contract deliverable artefacts, , up till Aug 20, 2019, are at </a:t>
            </a:r>
            <a:r>
              <a:rPr lang="en-US" sz="1100" kern="1200" dirty="0" err="1">
                <a:solidFill>
                  <a:schemeClr val="tx1"/>
                </a:solidFill>
                <a:effectLst/>
                <a:latin typeface="Arial Narrow" panose="020B0606020202030204" pitchFamily="34" charset="0"/>
                <a:ea typeface="+mn-ea"/>
                <a:cs typeface="+mn-cs"/>
              </a:rPr>
              <a:t>GiTHub</a:t>
            </a:r>
            <a:r>
              <a:rPr lang="en-US" sz="1100" kern="1200" dirty="0">
                <a:solidFill>
                  <a:schemeClr val="tx1"/>
                </a:solidFill>
                <a:effectLst/>
                <a:latin typeface="Arial Narrow" panose="020B0606020202030204" pitchFamily="34" charset="0"/>
                <a:ea typeface="+mn-ea"/>
                <a:cs typeface="+mn-cs"/>
              </a:rPr>
              <a:t>. com slash FHIMS.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Contractor legacy FHIM models and terminology, up till Aug 20, 2019, are at FHIMS. org </a:t>
            </a:r>
          </a:p>
          <a:p>
            <a:pPr marL="171450" lvl="0"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The Open Group 2019 and beyond FHIM artefacts are at FHIM. org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dirty="0">
                <a:solidFill>
                  <a:schemeClr val="tx1"/>
                </a:solidFill>
                <a:latin typeface="Arial Narrow" panose="020B0606020202030204" pitchFamily="34" charset="0"/>
                <a:ea typeface="+mn-ea"/>
                <a:cs typeface="+mn-cs"/>
              </a:rPr>
              <a:t>The FHIM training videos are at the YouTube. com “FHIM Training Channel”. </a:t>
            </a:r>
          </a:p>
          <a:p>
            <a:pPr marL="628650" lvl="1"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Transcripts are in each video’s description. </a:t>
            </a:r>
          </a:p>
          <a:p>
            <a:pPr marL="628650" lvl="1" indent="-171450">
              <a:buFont typeface="Arial" panose="020B0604020202020204" pitchFamily="34" charset="0"/>
              <a:buChar char="•"/>
            </a:pPr>
            <a:r>
              <a:rPr lang="en-US" sz="1100" kern="1200" dirty="0">
                <a:solidFill>
                  <a:schemeClr val="tx1"/>
                </a:solidFill>
                <a:effectLst/>
                <a:latin typeface="Arial Narrow" panose="020B0606020202030204" pitchFamily="34" charset="0"/>
                <a:ea typeface="+mn-ea"/>
                <a:cs typeface="+mn-cs"/>
              </a:rPr>
              <a:t>Please provide feedback, questions and suggestions under each video.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b="1" baseline="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baseline="0" dirty="0">
                <a:latin typeface="Arial Narrow" panose="020B0606020202030204" pitchFamily="34" charset="0"/>
              </a:rPr>
              <a:t>Lessons Learned</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Fred Brooks project sizing metrics; where, prototype is 1x, documented &amp; tested product is 3x, fully integrated component is 9x seems to apply to video production; where 1x = 4-16 hours, depending on the maturity of the source content and figures. </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Winston Churchill 10 minute speech metric seems to apply to audio scripts … indefinite presentation can start immediately; where, a 10 minute presentation takes 10 hours to prepare. </a:t>
            </a:r>
          </a:p>
          <a:p>
            <a:pPr marL="228600" marR="0" lvl="0" indent="-228600" algn="l" defTabSz="966612" rtl="0" eaLnBrk="1" fontAlgn="auto" latinLnBrk="0" hangingPunct="1">
              <a:lnSpc>
                <a:spcPct val="100000"/>
              </a:lnSpc>
              <a:spcBef>
                <a:spcPts val="0"/>
              </a:spcBef>
              <a:spcAft>
                <a:spcPts val="0"/>
              </a:spcAft>
              <a:buClrTx/>
              <a:buSzTx/>
              <a:buFont typeface="+mj-lt"/>
              <a:buAutoNum type="arabicPeriod"/>
              <a:tabLst/>
              <a:defRPr/>
            </a:pPr>
            <a:r>
              <a:rPr lang="en-US" sz="1100" b="0" baseline="0" dirty="0">
                <a:latin typeface="Arial Narrow" panose="020B0606020202030204" pitchFamily="34" charset="0"/>
              </a:rPr>
              <a:t>Initially a template helps organize content; but, video animation sequencing inevitable moves the audio script content to align with the video animation sequence maximizing the cohesion of concept content and minimizing the coupling across animation steps. </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Audiences</a:t>
            </a:r>
          </a:p>
          <a:p>
            <a:r>
              <a:rPr lang="en-US" sz="1200" kern="1200" dirty="0">
                <a:solidFill>
                  <a:schemeClr val="tx1"/>
                </a:solidFill>
                <a:effectLst/>
                <a:latin typeface="+mn-lt"/>
                <a:ea typeface="+mn-ea"/>
                <a:cs typeface="+mn-cs"/>
              </a:rPr>
              <a:t>1. Top Management</a:t>
            </a:r>
          </a:p>
          <a:p>
            <a:r>
              <a:rPr lang="en-US" sz="1200" kern="1200" dirty="0">
                <a:solidFill>
                  <a:schemeClr val="tx1"/>
                </a:solidFill>
                <a:effectLst/>
                <a:latin typeface="+mn-lt"/>
                <a:ea typeface="+mn-ea"/>
                <a:cs typeface="+mn-cs"/>
              </a:rPr>
              <a:t>2. Clinicians</a:t>
            </a:r>
          </a:p>
          <a:p>
            <a:r>
              <a:rPr lang="en-US" sz="1200" kern="1200" dirty="0">
                <a:solidFill>
                  <a:schemeClr val="tx1"/>
                </a:solidFill>
                <a:effectLst/>
                <a:latin typeface="+mn-lt"/>
                <a:ea typeface="+mn-ea"/>
                <a:cs typeface="+mn-cs"/>
              </a:rPr>
              <a:t>3. Informatics folks</a:t>
            </a:r>
          </a:p>
          <a:p>
            <a:r>
              <a:rPr lang="en-US" sz="1200" kern="1200" dirty="0">
                <a:solidFill>
                  <a:schemeClr val="tx1"/>
                </a:solidFill>
                <a:effectLst/>
                <a:latin typeface="+mn-lt"/>
                <a:ea typeface="+mn-ea"/>
                <a:cs typeface="+mn-cs"/>
              </a:rPr>
              <a:t>4. Software Developers</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VIDEO TRAINING ANIMATION REFERENCES: </a:t>
            </a: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CONNECT</a:t>
            </a:r>
            <a:r>
              <a:rPr lang="en-US" sz="1100" kern="1200" dirty="0">
                <a:solidFill>
                  <a:schemeClr val="tx1"/>
                </a:solidFill>
                <a:effectLst/>
                <a:latin typeface="Arial Narrow" panose="020B0606020202030204" pitchFamily="34" charset="0"/>
                <a:ea typeface="+mn-ea"/>
                <a:cs typeface="+mn-cs"/>
              </a:rPr>
              <a:t>: </a:t>
            </a:r>
            <a:r>
              <a:rPr lang="en-US" sz="1100" u="sng" kern="1200" dirty="0">
                <a:solidFill>
                  <a:schemeClr val="tx1"/>
                </a:solidFill>
                <a:effectLst/>
                <a:latin typeface="Arial Narrow" panose="020B0606020202030204" pitchFamily="34" charset="0"/>
                <a:ea typeface="+mn-ea"/>
                <a:cs typeface="+mn-cs"/>
                <a:hlinkClick r:id="rId4"/>
              </a:rPr>
              <a:t>https://www. </a:t>
            </a:r>
            <a:r>
              <a:rPr lang="en-US" sz="1100" u="sng" kern="1200" dirty="0" err="1">
                <a:solidFill>
                  <a:schemeClr val="tx1"/>
                </a:solidFill>
                <a:effectLst/>
                <a:latin typeface="Arial Narrow" panose="020B0606020202030204" pitchFamily="34" charset="0"/>
                <a:ea typeface="+mn-ea"/>
                <a:cs typeface="+mn-cs"/>
                <a:hlinkClick r:id="rId4"/>
              </a:rPr>
              <a:t>dropbox</a:t>
            </a:r>
            <a:r>
              <a:rPr lang="en-US" sz="1100" u="sng" kern="1200" dirty="0">
                <a:solidFill>
                  <a:schemeClr val="tx1"/>
                </a:solidFill>
                <a:effectLst/>
                <a:latin typeface="Arial Narrow" panose="020B0606020202030204" pitchFamily="34" charset="0"/>
                <a:ea typeface="+mn-ea"/>
                <a:cs typeface="+mn-cs"/>
                <a:hlinkClick r:id="rId4"/>
              </a:rPr>
              <a:t>. com/s/0wbd5ugevboaiyo/CONNECT8-swivel-smaller. mp4?dl=0</a:t>
            </a:r>
            <a:endParaRPr lang="en-US" sz="1100"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NIEM</a:t>
            </a:r>
            <a:r>
              <a:rPr lang="en-US" sz="1100" kern="1200" dirty="0">
                <a:solidFill>
                  <a:schemeClr val="tx1"/>
                </a:solidFill>
                <a:effectLst/>
                <a:latin typeface="Arial Narrow" panose="020B0606020202030204" pitchFamily="34" charset="0"/>
                <a:ea typeface="+mn-ea"/>
                <a:cs typeface="+mn-cs"/>
              </a:rPr>
              <a:t>: </a:t>
            </a:r>
            <a:r>
              <a:rPr lang="en-US" sz="1100" u="sng" kern="1200" dirty="0">
                <a:solidFill>
                  <a:schemeClr val="tx1"/>
                </a:solidFill>
                <a:effectLst/>
                <a:latin typeface="Arial Narrow" panose="020B0606020202030204" pitchFamily="34" charset="0"/>
                <a:ea typeface="+mn-ea"/>
                <a:cs typeface="+mn-cs"/>
                <a:hlinkClick r:id="rId5"/>
              </a:rPr>
              <a:t>https://youtu. be/sfCvw9KUUc8</a:t>
            </a:r>
            <a:endParaRPr lang="en-US" sz="1100" u="sng"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1" u="sng" kern="1200" dirty="0">
                <a:solidFill>
                  <a:schemeClr val="tx1"/>
                </a:solidFill>
                <a:effectLst/>
                <a:latin typeface="Arial Narrow" panose="020B0606020202030204" pitchFamily="34" charset="0"/>
                <a:ea typeface="+mn-ea"/>
                <a:cs typeface="+mn-cs"/>
              </a:rPr>
              <a:t>FHIM</a:t>
            </a:r>
            <a:r>
              <a:rPr lang="en-US" sz="1100" u="none" kern="1200" dirty="0">
                <a:solidFill>
                  <a:schemeClr val="tx1"/>
                </a:solidFill>
                <a:effectLst/>
                <a:latin typeface="Arial Narrow" panose="020B0606020202030204" pitchFamily="34" charset="0"/>
                <a:ea typeface="+mn-ea"/>
                <a:cs typeface="+mn-cs"/>
              </a:rPr>
              <a:t>: https://fhims. org/docs/FHIM%20Subway%20Analogy. pdf </a:t>
            </a:r>
          </a:p>
          <a:p>
            <a:pPr marL="0" lvl="0" indent="0">
              <a:buFont typeface="+mj-lt"/>
              <a:buNone/>
            </a:pPr>
            <a:endParaRPr lang="en-US" sz="1100" b="1" kern="1200" dirty="0">
              <a:solidFill>
                <a:schemeClr val="tx1"/>
              </a:solidFill>
              <a:effectLst/>
              <a:latin typeface="Arial Narrow" panose="020B0606020202030204" pitchFamily="34" charset="0"/>
              <a:ea typeface="+mn-ea"/>
              <a:cs typeface="+mn-cs"/>
            </a:endParaRPr>
          </a:p>
          <a:p>
            <a:pPr marL="0" lvl="0" indent="0">
              <a:buFont typeface="+mj-lt"/>
              <a:buNone/>
            </a:pPr>
            <a:r>
              <a:rPr lang="en-US" sz="1100" b="1" kern="1200" dirty="0">
                <a:solidFill>
                  <a:schemeClr val="tx1"/>
                </a:solidFill>
                <a:effectLst/>
                <a:latin typeface="Arial Narrow" panose="020B0606020202030204" pitchFamily="34" charset="0"/>
                <a:ea typeface="+mn-ea"/>
                <a:cs typeface="+mn-cs"/>
              </a:rPr>
              <a:t>2019-03-18 Notional video Presentation Template</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Training Objective: </a:t>
            </a:r>
            <a:r>
              <a:rPr lang="en-US" sz="1100" b="0" kern="1200" dirty="0">
                <a:solidFill>
                  <a:schemeClr val="tx1"/>
                </a:solidFill>
                <a:effectLst/>
                <a:latin typeface="Arial Narrow" panose="020B0606020202030204" pitchFamily="34" charset="0"/>
                <a:ea typeface="+mn-ea"/>
                <a:cs typeface="+mn-cs"/>
              </a:rPr>
              <a:t>theme/desired take away . . . what is the underlying message.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Arial Narrow" panose="020B0606020202030204" pitchFamily="34" charset="0"/>
                <a:ea typeface="+mn-ea"/>
                <a:cs typeface="+mn-cs"/>
              </a:rPr>
              <a:t>Introduction</a:t>
            </a:r>
            <a:r>
              <a:rPr lang="en-US" sz="1100" kern="1200" dirty="0">
                <a:solidFill>
                  <a:schemeClr val="tx1"/>
                </a:solidFill>
                <a:effectLst/>
                <a:latin typeface="Arial Narrow" panose="020B0606020202030204" pitchFamily="34" charset="0"/>
                <a:ea typeface="+mn-ea"/>
                <a:cs typeface="+mn-cs"/>
              </a:rPr>
              <a:t>: Background-set expectations with </a:t>
            </a:r>
            <a:r>
              <a:rPr lang="en-US" sz="1100" b="1" kern="1200" dirty="0">
                <a:solidFill>
                  <a:schemeClr val="tx1"/>
                </a:solidFill>
                <a:effectLst/>
                <a:latin typeface="Arial Narrow" panose="020B0606020202030204" pitchFamily="34" charset="0"/>
                <a:ea typeface="+mn-ea"/>
                <a:cs typeface="+mn-cs"/>
              </a:rPr>
              <a:t>Scope-Problem-Situation</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Discussion</a:t>
            </a:r>
            <a:r>
              <a:rPr lang="en-US" sz="1100" kern="1200" dirty="0">
                <a:solidFill>
                  <a:schemeClr val="tx1"/>
                </a:solidFill>
                <a:effectLst/>
                <a:latin typeface="Arial Narrow" panose="020B0606020202030204" pitchFamily="34" charset="0"/>
                <a:ea typeface="+mn-ea"/>
                <a:cs typeface="+mn-cs"/>
              </a:rPr>
              <a:t>: Approach-Resources-Logistics-Command and Control, Course of Action</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Risks-Issues-Challenges: </a:t>
            </a:r>
            <a:r>
              <a:rPr lang="en-US" sz="1100" kern="1200" dirty="0">
                <a:solidFill>
                  <a:schemeClr val="tx1"/>
                </a:solidFill>
                <a:effectLst/>
                <a:latin typeface="Arial Narrow" panose="020B0606020202030204" pitchFamily="34" charset="0"/>
                <a:ea typeface="+mn-ea"/>
                <a:cs typeface="+mn-cs"/>
              </a:rPr>
              <a:t>work remains to be done. </a:t>
            </a:r>
          </a:p>
          <a:p>
            <a:pPr marL="228600" lvl="0" indent="-228600">
              <a:buFont typeface="+mj-lt"/>
              <a:buAutoNum type="arabicPeriod"/>
            </a:pPr>
            <a:r>
              <a:rPr lang="en-US" sz="1100" b="1" kern="1200" dirty="0">
                <a:solidFill>
                  <a:schemeClr val="tx1"/>
                </a:solidFill>
                <a:effectLst/>
                <a:latin typeface="Arial Narrow" panose="020B0606020202030204" pitchFamily="34" charset="0"/>
                <a:ea typeface="+mn-ea"/>
                <a:cs typeface="+mn-cs"/>
              </a:rPr>
              <a:t>Summary-Conclusions-Recommendations/Next Steps</a:t>
            </a:r>
            <a:r>
              <a:rPr lang="en-US" sz="1100" kern="1200" dirty="0">
                <a:solidFill>
                  <a:schemeClr val="tx1"/>
                </a:solidFill>
                <a:effectLst/>
                <a:latin typeface="Arial Narrow" panose="020B0606020202030204" pitchFamily="34" charset="0"/>
                <a:ea typeface="+mn-ea"/>
                <a:cs typeface="+mn-cs"/>
              </a:rPr>
              <a:t> pull the presentation together.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Audio Editing: </a:t>
            </a:r>
            <a:r>
              <a:rPr lang="en-US" sz="1100" b="0" dirty="0">
                <a:latin typeface="Arial Narrow" panose="020B0606020202030204" pitchFamily="34" charset="0"/>
              </a:rPr>
              <a:t>https://www. </a:t>
            </a:r>
            <a:r>
              <a:rPr lang="en-US" sz="1100" b="0" dirty="0" err="1">
                <a:latin typeface="Arial Narrow" panose="020B0606020202030204" pitchFamily="34" charset="0"/>
              </a:rPr>
              <a:t>fosshub</a:t>
            </a:r>
            <a:r>
              <a:rPr lang="en-US" sz="1100" b="0" dirty="0">
                <a:latin typeface="Arial Narrow" panose="020B0606020202030204" pitchFamily="34" charset="0"/>
              </a:rPr>
              <a:t>. com/Audacity. html was used to edit live human voice to remove unintended pauses, extraneous exclamations, false starts, awkward endings, useless adverbs, overcompensating adjectives, etc. </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atin typeface="Arial Narrow" panose="020B0606020202030204" pitchFamily="34" charset="0"/>
              </a:rPr>
              <a:t>Text to Speech</a:t>
            </a:r>
            <a:r>
              <a:rPr lang="en-US" sz="1100" b="0" dirty="0">
                <a:latin typeface="Arial Narrow" panose="020B0606020202030204" pitchFamily="34" charset="0"/>
              </a:rPr>
              <a:t>: http://www. </a:t>
            </a:r>
            <a:r>
              <a:rPr lang="en-US" sz="1100" b="0" dirty="0" err="1">
                <a:latin typeface="Arial Narrow" panose="020B0606020202030204" pitchFamily="34" charset="0"/>
              </a:rPr>
              <a:t>fromtexttospeech</a:t>
            </a:r>
            <a:r>
              <a:rPr lang="en-US" sz="1100" b="0" dirty="0">
                <a:latin typeface="Arial Narrow" panose="020B0606020202030204" pitchFamily="34" charset="0"/>
              </a:rPr>
              <a:t>. com/ was used to do initial voice overs. But, the robotic voices were not liked by the FHIM team members. </a:t>
            </a:r>
          </a:p>
          <a:p>
            <a:pPr marL="0" lvl="0" indent="0" defTabSz="966612">
              <a:buFont typeface="Arial" panose="020B0604020202020204" pitchFamily="34" charset="0"/>
              <a:buNone/>
              <a:defRPr/>
            </a:pPr>
            <a:endParaRPr lang="en-US" sz="1100" b="1" dirty="0">
              <a:latin typeface="Arial Narrow" panose="020B0606020202030204" pitchFamily="34" charset="0"/>
            </a:endParaRPr>
          </a:p>
          <a:p>
            <a:pPr marL="0" lvl="0" indent="0" defTabSz="966612">
              <a:buFont typeface="Arial" panose="020B0604020202020204" pitchFamily="34" charset="0"/>
              <a:buNone/>
              <a:defRPr/>
            </a:pPr>
            <a:r>
              <a:rPr lang="en-US" sz="1100" b="1" dirty="0">
                <a:latin typeface="Arial Narrow" panose="020B0606020202030204" pitchFamily="34" charset="0"/>
              </a:rPr>
              <a:t>YouTube “FHIM Training Channel”</a:t>
            </a:r>
            <a:r>
              <a:rPr lang="en-US" sz="1100" b="0" dirty="0">
                <a:latin typeface="Arial Narrow" panose="020B0606020202030204" pitchFamily="34" charset="0"/>
              </a:rPr>
              <a:t>:</a:t>
            </a:r>
          </a:p>
          <a:p>
            <a:pPr marL="171450" lvl="0" indent="-171450" defTabSz="966612">
              <a:buFont typeface="Arial" panose="020B0604020202020204" pitchFamily="34" charset="0"/>
              <a:buChar char="•"/>
              <a:defRPr/>
            </a:pPr>
            <a:r>
              <a:rPr lang="en-US" sz="1100" b="0" dirty="0">
                <a:solidFill>
                  <a:schemeClr val="bg1"/>
                </a:solidFill>
                <a:latin typeface="Arial Narrow" panose="020B0606020202030204" pitchFamily="34" charset="0"/>
              </a:rPr>
              <a:t>https://www. </a:t>
            </a:r>
            <a:r>
              <a:rPr lang="en-US" sz="1100" b="0" dirty="0" err="1">
                <a:solidFill>
                  <a:schemeClr val="bg1"/>
                </a:solidFill>
                <a:latin typeface="Arial Narrow" panose="020B0606020202030204" pitchFamily="34" charset="0"/>
              </a:rPr>
              <a:t>youtube</a:t>
            </a:r>
            <a:r>
              <a:rPr lang="en-US" sz="1100" b="0" dirty="0">
                <a:solidFill>
                  <a:schemeClr val="bg1"/>
                </a:solidFill>
                <a:latin typeface="Arial Narrow" panose="020B0606020202030204" pitchFamily="34" charset="0"/>
              </a:rPr>
              <a:t>. com/channel/UCpVPMpQ_A95epsSNUvlvPGQ</a:t>
            </a:r>
          </a:p>
          <a:p>
            <a:pPr marL="171450" lvl="0" indent="-171450" defTabSz="966612">
              <a:buFont typeface="Arial" panose="020B0604020202020204" pitchFamily="34" charset="0"/>
              <a:buChar char="•"/>
              <a:defRPr/>
            </a:pPr>
            <a:r>
              <a:rPr lang="en-US" sz="1100" b="0" dirty="0">
                <a:solidFill>
                  <a:schemeClr val="bg1"/>
                </a:solidFill>
                <a:latin typeface="Arial Narrow" panose="020B0606020202030204" pitchFamily="34" charset="0"/>
              </a:rPr>
              <a:t>https://www. </a:t>
            </a:r>
            <a:r>
              <a:rPr lang="en-US" sz="1100" b="0" dirty="0" err="1">
                <a:solidFill>
                  <a:schemeClr val="bg1"/>
                </a:solidFill>
                <a:latin typeface="Arial Narrow" panose="020B0606020202030204" pitchFamily="34" charset="0"/>
              </a:rPr>
              <a:t>youtube</a:t>
            </a:r>
            <a:r>
              <a:rPr lang="en-US" sz="1100" b="0" dirty="0">
                <a:solidFill>
                  <a:schemeClr val="bg1"/>
                </a:solidFill>
                <a:latin typeface="Arial Narrow" panose="020B0606020202030204" pitchFamily="34" charset="0"/>
              </a:rPr>
              <a:t>. com/channel/UCpVPMpQ_A95epsSNUvlvPGQ/playlists</a:t>
            </a:r>
          </a:p>
          <a:p>
            <a:endParaRPr lang="en-US" sz="1100" b="1" i="0" u="none" strike="noStrike" kern="1200" dirty="0">
              <a:solidFill>
                <a:schemeClr val="tx1"/>
              </a:solidFill>
              <a:effectLst/>
              <a:latin typeface="Arial Narrow" panose="020B0606020202030204" pitchFamily="34" charset="0"/>
              <a:ea typeface="+mn-ea"/>
              <a:cs typeface="+mn-cs"/>
            </a:endParaRPr>
          </a:p>
          <a:p>
            <a:r>
              <a:rPr lang="en-US" sz="1100" b="1" i="0" u="none" strike="noStrike" kern="1200" dirty="0">
                <a:solidFill>
                  <a:schemeClr val="tx1"/>
                </a:solidFill>
                <a:effectLst/>
                <a:latin typeface="Arial Narrow" panose="020B0606020202030204" pitchFamily="34" charset="0"/>
                <a:ea typeface="+mn-ea"/>
                <a:cs typeface="+mn-cs"/>
              </a:rPr>
              <a:t>2019-03-04 YouTube Best Practices: </a:t>
            </a:r>
            <a:endParaRPr lang="en-US" sz="1100" b="0" i="0" u="none" strike="noStrike"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a:t>
            </a:r>
            <a:r>
              <a:rPr lang="en-US" sz="1100" b="0" i="0" u="sng" strike="noStrike" kern="1200" dirty="0">
                <a:solidFill>
                  <a:schemeClr val="tx1"/>
                </a:solidFill>
                <a:effectLst/>
                <a:latin typeface="Arial Narrow" panose="020B0606020202030204" pitchFamily="34" charset="0"/>
                <a:ea typeface="+mn-ea"/>
                <a:cs typeface="+mn-cs"/>
              </a:rPr>
              <a:t>Title</a:t>
            </a:r>
            <a:r>
              <a:rPr lang="en-US" sz="1100" b="0" i="0" u="none" strike="noStrike" kern="1200" dirty="0">
                <a:solidFill>
                  <a:schemeClr val="tx1"/>
                </a:solidFill>
                <a:effectLst/>
                <a:latin typeface="Arial Narrow" panose="020B0606020202030204" pitchFamily="34" charset="0"/>
                <a:ea typeface="+mn-ea"/>
                <a:cs typeface="+mn-cs"/>
              </a:rPr>
              <a:t> of YouTube videos are probably the most important factor to consider. Titles for YouTube videos should include relevant keywords to ensure high rankings in Google and YouTube search, while still being compelling enough to encourage clicks and views. </a:t>
            </a:r>
          </a:p>
          <a:p>
            <a:pPr marL="171450" lvl="0" indent="-171450" defTabSz="966612">
              <a:buFont typeface="Arial" panose="020B0604020202020204" pitchFamily="34" charset="0"/>
              <a:buChar char="•"/>
              <a:defRPr/>
            </a:pPr>
            <a:r>
              <a:rPr lang="en-US" sz="1100" b="0" i="0" u="none" strike="noStrike" kern="1200" dirty="0">
                <a:solidFill>
                  <a:schemeClr val="tx1"/>
                </a:solidFill>
                <a:effectLst/>
                <a:latin typeface="Arial Narrow" panose="020B0606020202030204" pitchFamily="34" charset="0"/>
                <a:ea typeface="+mn-ea"/>
                <a:cs typeface="+mn-cs"/>
              </a:rPr>
              <a:t>The </a:t>
            </a:r>
            <a:r>
              <a:rPr lang="en-US" sz="1100" b="0" i="0" u="sng" strike="noStrike" kern="1200" dirty="0">
                <a:solidFill>
                  <a:schemeClr val="tx1"/>
                </a:solidFill>
                <a:effectLst/>
                <a:latin typeface="Arial Narrow" panose="020B0606020202030204" pitchFamily="34" charset="0"/>
                <a:ea typeface="+mn-ea"/>
                <a:cs typeface="+mn-cs"/>
              </a:rPr>
              <a:t>Description field </a:t>
            </a:r>
            <a:r>
              <a:rPr lang="en-US" sz="1100" b="0" i="0" u="none" strike="noStrike" kern="1200" dirty="0">
                <a:solidFill>
                  <a:schemeClr val="tx1"/>
                </a:solidFill>
                <a:effectLst/>
                <a:latin typeface="Arial Narrow" panose="020B0606020202030204" pitchFamily="34" charset="0"/>
                <a:ea typeface="+mn-ea"/>
                <a:cs typeface="+mn-cs"/>
              </a:rPr>
              <a:t>in YouTube represents another opportunity to let search engines know what your video is about – and provide more text to be crawled. These descriptions also appear as rich snippets in search results – the few lines of text that appear under the title – which can help encourage more clicks to your content.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Include the same keywords targeted in the title of your video within the description field at least once.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While YouTube gives you </a:t>
            </a:r>
            <a:r>
              <a:rPr lang="en-US" sz="1100" b="1" i="1" u="none" strike="noStrike" kern="1200" dirty="0">
                <a:solidFill>
                  <a:schemeClr val="tx1"/>
                </a:solidFill>
                <a:effectLst/>
                <a:latin typeface="Arial Narrow" panose="020B0606020202030204" pitchFamily="34" charset="0"/>
                <a:ea typeface="+mn-ea"/>
                <a:cs typeface="+mn-cs"/>
              </a:rPr>
              <a:t>5,000 characters</a:t>
            </a:r>
            <a:r>
              <a:rPr lang="en-US" sz="1100" b="0" i="1" u="none" strike="noStrike" kern="1200" dirty="0">
                <a:solidFill>
                  <a:schemeClr val="tx1"/>
                </a:solidFill>
                <a:effectLst/>
                <a:latin typeface="Arial Narrow" panose="020B0606020202030204" pitchFamily="34" charset="0"/>
                <a:ea typeface="+mn-ea"/>
                <a:cs typeface="+mn-cs"/>
              </a:rPr>
              <a:t> </a:t>
            </a:r>
            <a:r>
              <a:rPr lang="en-US" sz="1100" b="0" i="0" u="none" strike="noStrike" kern="1200" dirty="0">
                <a:solidFill>
                  <a:schemeClr val="tx1"/>
                </a:solidFill>
                <a:effectLst/>
                <a:latin typeface="Arial Narrow" panose="020B0606020202030204" pitchFamily="34" charset="0"/>
                <a:ea typeface="+mn-ea"/>
                <a:cs typeface="+mn-cs"/>
              </a:rPr>
              <a:t>in the Description field, it’s best to keep the first line of your description relatively brief, as no more than </a:t>
            </a:r>
            <a:r>
              <a:rPr lang="en-US" sz="1100" b="1" i="1" u="none" strike="noStrike" kern="1200" dirty="0">
                <a:solidFill>
                  <a:schemeClr val="tx1"/>
                </a:solidFill>
                <a:effectLst/>
                <a:latin typeface="Arial Narrow" panose="020B0606020202030204" pitchFamily="34" charset="0"/>
                <a:ea typeface="+mn-ea"/>
                <a:cs typeface="+mn-cs"/>
              </a:rPr>
              <a:t>the first 157 characters will appear as a snippet in search. </a:t>
            </a:r>
            <a:r>
              <a:rPr lang="en-US" sz="1100" b="0" i="0" u="none" strike="noStrike" kern="1200" dirty="0">
                <a:solidFill>
                  <a:schemeClr val="tx1"/>
                </a:solidFill>
                <a:effectLst/>
                <a:latin typeface="Arial Narrow" panose="020B0606020202030204" pitchFamily="34" charset="0"/>
                <a:ea typeface="+mn-ea"/>
                <a:cs typeface="+mn-cs"/>
              </a:rPr>
              <a:t>In fact, most search engine results will truncate descriptions starting at approximately 100 characters. </a:t>
            </a:r>
          </a:p>
          <a:p>
            <a:pPr marL="171450" indent="-171450">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Include a link sending viewers back to your website immediately after the first sentence of your description. This can help ensure the URL does not appear as a rich snippet in search results, but will also not be hidden beneath the “Show More” section of the Description field</a:t>
            </a:r>
          </a:p>
          <a:p>
            <a:pPr marL="171450" indent="-171450">
              <a:buFont typeface="Arial" panose="020B0604020202020204" pitchFamily="34" charset="0"/>
              <a:buChar char="•"/>
            </a:pPr>
            <a:endParaRPr lang="en-US" sz="1100" b="0" i="0" u="none" strike="noStrike" kern="1200" dirty="0">
              <a:solidFill>
                <a:schemeClr val="tx1"/>
              </a:solidFill>
              <a:effectLst/>
              <a:latin typeface="Arial Narrow" panose="020B0606020202030204" pitchFamily="34" charset="0"/>
              <a:ea typeface="+mn-ea"/>
              <a:cs typeface="+mn-cs"/>
            </a:endParaRPr>
          </a:p>
          <a:p>
            <a:pPr marL="0" indent="0">
              <a:buFont typeface="Arial" panose="020B0604020202020204" pitchFamily="34" charset="0"/>
              <a:buNone/>
            </a:pPr>
            <a:r>
              <a:rPr lang="en-US" sz="1100" b="1" i="0" u="none" strike="noStrike" kern="1200" dirty="0">
                <a:solidFill>
                  <a:schemeClr val="tx1"/>
                </a:solidFill>
                <a:effectLst/>
                <a:latin typeface="Arial Narrow" panose="020B0606020202030204" pitchFamily="34" charset="0"/>
                <a:ea typeface="+mn-ea"/>
                <a:cs typeface="+mn-cs"/>
              </a:rPr>
              <a:t>2019-03-25 Nine Public Speaking Tips</a:t>
            </a:r>
          </a:p>
          <a:p>
            <a:pPr fontAlgn="base"/>
            <a:r>
              <a:rPr lang="en-US" sz="1100" b="0" i="0" u="none" strike="noStrike" kern="1200" dirty="0">
                <a:solidFill>
                  <a:schemeClr val="tx1"/>
                </a:solidFill>
                <a:effectLst/>
                <a:latin typeface="Arial Narrow" panose="020B0606020202030204" pitchFamily="34" charset="0"/>
                <a:ea typeface="+mn-ea"/>
                <a:cs typeface="+mn-cs"/>
              </a:rPr>
              <a:t>1. Be prepared</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most important part of a successful presentation happens before you even start talking. Once you do begin speaking, you will be thankful for your fastidious </a:t>
            </a:r>
            <a:r>
              <a:rPr lang="en-US" sz="1100" b="0" i="0" u="sng" strike="noStrike" kern="1200" dirty="0">
                <a:solidFill>
                  <a:schemeClr val="tx1"/>
                </a:solidFill>
                <a:effectLst/>
                <a:latin typeface="Arial Narrow" panose="020B0606020202030204" pitchFamily="34" charset="0"/>
                <a:ea typeface="+mn-ea"/>
                <a:cs typeface="+mn-cs"/>
              </a:rPr>
              <a:t>preparation and practice</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Create your presentation with lots of time to spare and make notes on all of the points you want to make for each video. This time will help you ensure that all the materials you need exist and allow for plenty of practice.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you are going to use a handout, then make sure you have these ready in advance (this is also a useful backup in case of technical difficulties).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Give your presentation to the mirror, your partner/mum/housemate, video camera. Get feedback and watch the recording. Establish where your difficulties lie and any bad habits you might have. Fix them with more practice or by altering the talk.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there are any difficult to pronounce words or technical jargon, then make sure you can say them. The correct pronunciation and knowledge of industry language will give you credibility. </a:t>
            </a:r>
          </a:p>
          <a:p>
            <a:pPr fontAlgn="base"/>
            <a:r>
              <a:rPr lang="en-US" sz="1100" b="0" i="0" u="none" strike="noStrike" kern="1200" dirty="0">
                <a:solidFill>
                  <a:schemeClr val="tx1"/>
                </a:solidFill>
                <a:effectLst/>
                <a:latin typeface="Arial Narrow" panose="020B0606020202030204" pitchFamily="34" charset="0"/>
                <a:ea typeface="+mn-ea"/>
                <a:cs typeface="+mn-cs"/>
              </a:rPr>
              <a:t>2. Command the space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Be aware of your body language. The right physical communication can have a profound impact on how your message is received and interpreted.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Here are some ways to improve your body language: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Face your audience and stand with your feet hip distance apart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Make eye contact, but not for too long! You don’t want to appear creepy</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remain rigid, hiding behind a lectern. Move around freely, but don’t pace. Own the available space on the stage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Avoid crossing your arms, clasping your hands behind or in front of your body or hands in pockets.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fiddle with anything. Keep your hands free for expressive gesticulation. </a:t>
            </a:r>
          </a:p>
          <a:p>
            <a:pPr fontAlgn="base"/>
            <a:r>
              <a:rPr lang="en-US" sz="1100" b="0" i="0" u="none" strike="noStrike" kern="1200" dirty="0">
                <a:solidFill>
                  <a:schemeClr val="tx1"/>
                </a:solidFill>
                <a:effectLst/>
                <a:latin typeface="Arial Narrow" panose="020B0606020202030204" pitchFamily="34" charset="0"/>
                <a:ea typeface="+mn-ea"/>
                <a:cs typeface="+mn-cs"/>
              </a:rPr>
              <a:t>3. Channel your inner Patrick Stewart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The tone of your voice and how you talk will have a significant impact on the way your talk is received. To speak clearly and confidently you must become like a classically trained actor (e. g. Shakespearean actor and esteemed Star Trek captain Patrick Stewart). </a:t>
            </a:r>
            <a:r>
              <a:rPr lang="en-US" sz="1100" b="0" i="0" u="sng" strike="noStrike" kern="1200" dirty="0">
                <a:solidFill>
                  <a:schemeClr val="tx1"/>
                </a:solidFill>
                <a:effectLst/>
                <a:latin typeface="Arial Narrow" panose="020B0606020202030204" pitchFamily="34" charset="0"/>
                <a:ea typeface="+mn-ea"/>
                <a:cs typeface="+mn-cs"/>
              </a:rPr>
              <a:t>Use the 5 ‘P’s to improve the clarity of your speech</a:t>
            </a:r>
            <a:r>
              <a:rPr lang="en-US" sz="1100" b="0" i="0" u="none" strike="noStrike" kern="1200" dirty="0">
                <a:solidFill>
                  <a:schemeClr val="tx1"/>
                </a:solidFill>
                <a:effectLst/>
                <a:latin typeface="Arial Narrow" panose="020B0606020202030204" pitchFamily="34" charset="0"/>
                <a:ea typeface="+mn-ea"/>
                <a:cs typeface="+mn-cs"/>
              </a:rPr>
              <a:t>:</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Projection</a:t>
            </a:r>
            <a:r>
              <a:rPr lang="en-US" sz="1100" b="0" i="0" u="none" strike="noStrike" kern="1200" dirty="0">
                <a:solidFill>
                  <a:schemeClr val="tx1"/>
                </a:solidFill>
                <a:effectLst/>
                <a:latin typeface="Arial Narrow" panose="020B0606020202030204" pitchFamily="34" charset="0"/>
                <a:ea typeface="+mn-ea"/>
                <a:cs typeface="+mn-cs"/>
              </a:rPr>
              <a:t> – Make sure the back of the room can hear, but don’t deafen those at the front.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Pace</a:t>
            </a:r>
            <a:r>
              <a:rPr lang="en-US" sz="1100" b="0" i="0" u="none" strike="noStrike" kern="1200" dirty="0">
                <a:solidFill>
                  <a:schemeClr val="tx1"/>
                </a:solidFill>
                <a:effectLst/>
                <a:latin typeface="Arial Narrow" panose="020B0606020202030204" pitchFamily="34" charset="0"/>
                <a:ea typeface="+mn-ea"/>
                <a:cs typeface="+mn-cs"/>
              </a:rPr>
              <a:t> – Keep a steady pace. Your nerves may encourage you to speak faster to get the ordeal over, but that will make it difficult to understand and dampen your message. Try varying the pace to keep things interesting.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Pitch</a:t>
            </a:r>
            <a:r>
              <a:rPr lang="en-US" sz="1100" b="0" i="0" u="none" strike="noStrike" kern="1200" dirty="0">
                <a:solidFill>
                  <a:schemeClr val="tx1"/>
                </a:solidFill>
                <a:effectLst/>
                <a:latin typeface="Arial Narrow" panose="020B0606020202030204" pitchFamily="34" charset="0"/>
                <a:ea typeface="+mn-ea"/>
                <a:cs typeface="+mn-cs"/>
              </a:rPr>
              <a:t> – Vary your pitch, monotonous voices are boring and difficult to listen to but don’t be over the top. Also, try not to use an upward inflexion at the end of all sentences, it makes you sound like you’re unsure about the things you are saying.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Pronunciation</a:t>
            </a:r>
            <a:r>
              <a:rPr lang="en-US" sz="1100" b="0" i="0" u="none" strike="noStrike" kern="1200" dirty="0">
                <a:solidFill>
                  <a:schemeClr val="tx1"/>
                </a:solidFill>
                <a:effectLst/>
                <a:latin typeface="Arial Narrow" panose="020B0606020202030204" pitchFamily="34" charset="0"/>
                <a:ea typeface="+mn-ea"/>
                <a:cs typeface="+mn-cs"/>
              </a:rPr>
              <a:t> – Don’t mumble. Ensure that all of the syllables are clear. Practice hard to say words and phrases. </a:t>
            </a:r>
          </a:p>
          <a:p>
            <a:pPr marL="171450" indent="-171450" fontAlgn="base">
              <a:buFont typeface="Arial" panose="020B0604020202020204" pitchFamily="34" charset="0"/>
              <a:buChar char="•"/>
            </a:pPr>
            <a:r>
              <a:rPr lang="en-US" sz="1100" b="1" i="0" u="none" strike="noStrike" kern="1200" dirty="0">
                <a:solidFill>
                  <a:schemeClr val="tx1"/>
                </a:solidFill>
                <a:effectLst/>
                <a:latin typeface="Arial Narrow" panose="020B0606020202030204" pitchFamily="34" charset="0"/>
                <a:ea typeface="+mn-ea"/>
                <a:cs typeface="+mn-cs"/>
              </a:rPr>
              <a:t>Pause</a:t>
            </a:r>
            <a:r>
              <a:rPr lang="en-US" sz="1100" b="0" i="0" u="none" strike="noStrike" kern="1200" dirty="0">
                <a:solidFill>
                  <a:schemeClr val="tx1"/>
                </a:solidFill>
                <a:effectLst/>
                <a:latin typeface="Arial Narrow" panose="020B0606020202030204" pitchFamily="34" charset="0"/>
                <a:ea typeface="+mn-ea"/>
                <a:cs typeface="+mn-cs"/>
              </a:rPr>
              <a:t> – Pausing helps the audience to absorb the information they just heard and gives you time to prepare for the next section. It also allows a moment for you to collect your thoughts. Additionally, </a:t>
            </a:r>
            <a:r>
              <a:rPr lang="en-US" sz="1100" b="0" i="0" u="sng" strike="noStrike" kern="1200" dirty="0">
                <a:solidFill>
                  <a:schemeClr val="tx1"/>
                </a:solidFill>
                <a:effectLst/>
                <a:latin typeface="Arial Narrow" panose="020B0606020202030204" pitchFamily="34" charset="0"/>
                <a:ea typeface="+mn-ea"/>
                <a:cs typeface="+mn-cs"/>
              </a:rPr>
              <a:t>it is better to be silent then use filler words like ‘um’, ‘ah’ and ‘you know’</a:t>
            </a:r>
            <a:r>
              <a:rPr lang="en-US" sz="1100" b="0" i="0" u="none" strike="noStrike" kern="1200" dirty="0">
                <a:solidFill>
                  <a:schemeClr val="tx1"/>
                </a:solidFill>
                <a:effectLst/>
                <a:latin typeface="Arial Narrow" panose="020B0606020202030204" pitchFamily="34" charset="0"/>
                <a:ea typeface="+mn-ea"/>
                <a:cs typeface="+mn-cs"/>
              </a:rPr>
              <a:t>. </a:t>
            </a:r>
          </a:p>
          <a:p>
            <a:pPr fontAlgn="base"/>
            <a:r>
              <a:rPr lang="en-US" sz="1100" b="0" i="0" u="none" strike="noStrike" kern="1200" dirty="0">
                <a:solidFill>
                  <a:schemeClr val="tx1"/>
                </a:solidFill>
                <a:effectLst/>
                <a:latin typeface="Arial Narrow" panose="020B0606020202030204" pitchFamily="34" charset="0"/>
                <a:ea typeface="+mn-ea"/>
                <a:cs typeface="+mn-cs"/>
              </a:rPr>
              <a:t>4. Know your audience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Scientists often have to give presentations to a variety of people; from school children to the public, undergraduates and other experts in their field. </a:t>
            </a:r>
            <a:r>
              <a:rPr lang="en-US" sz="1100" b="0" i="0" u="sng" strike="noStrike" kern="1200" dirty="0">
                <a:solidFill>
                  <a:schemeClr val="tx1"/>
                </a:solidFill>
                <a:effectLst/>
                <a:latin typeface="Arial Narrow" panose="020B0606020202030204" pitchFamily="34" charset="0"/>
                <a:ea typeface="+mn-ea"/>
                <a:cs typeface="+mn-cs"/>
              </a:rPr>
              <a:t>Ensure that the content, language, tone, body language is appropriate for the audience</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Furthermore, try to </a:t>
            </a:r>
            <a:r>
              <a:rPr lang="en-US" sz="1100" b="0" i="0" u="sng" strike="noStrike" kern="1200" dirty="0">
                <a:solidFill>
                  <a:schemeClr val="tx1"/>
                </a:solidFill>
                <a:effectLst/>
                <a:latin typeface="Arial Narrow" panose="020B0606020202030204" pitchFamily="34" charset="0"/>
                <a:ea typeface="+mn-ea"/>
                <a:cs typeface="+mn-cs"/>
              </a:rPr>
              <a:t>understand why the audience is listening</a:t>
            </a:r>
            <a:r>
              <a:rPr lang="en-US" sz="1100" b="0" i="0" u="none" strike="noStrike" kern="1200" dirty="0">
                <a:solidFill>
                  <a:schemeClr val="tx1"/>
                </a:solidFill>
                <a:effectLst/>
                <a:latin typeface="Arial Narrow" panose="020B0606020202030204" pitchFamily="34" charset="0"/>
                <a:ea typeface="+mn-ea"/>
                <a:cs typeface="+mn-cs"/>
              </a:rPr>
              <a:t>. Ask: “what will I gain from listening to this talk?” as if you were in the audience yourself. </a:t>
            </a:r>
            <a:r>
              <a:rPr lang="en-US" sz="1100" b="0" i="0" u="sng" strike="noStrike" kern="1200" dirty="0">
                <a:solidFill>
                  <a:schemeClr val="tx1"/>
                </a:solidFill>
                <a:effectLst/>
                <a:latin typeface="Arial Narrow" panose="020B0606020202030204" pitchFamily="34" charset="0"/>
                <a:ea typeface="+mn-ea"/>
                <a:cs typeface="+mn-cs"/>
              </a:rPr>
              <a:t>Be clear about your goal and what the audience should obtain </a:t>
            </a:r>
            <a:r>
              <a:rPr lang="en-US" sz="1100" b="0" i="0" u="none" strike="noStrike" kern="1200" dirty="0">
                <a:solidFill>
                  <a:schemeClr val="tx1"/>
                </a:solidFill>
                <a:effectLst/>
                <a:latin typeface="Arial Narrow" panose="020B0606020202030204" pitchFamily="34" charset="0"/>
                <a:ea typeface="+mn-ea"/>
                <a:cs typeface="+mn-cs"/>
              </a:rPr>
              <a:t>by attending. Additionally, establish your credibility. </a:t>
            </a:r>
            <a:r>
              <a:rPr lang="en-US" sz="1100" b="0" i="0" u="sng" strike="noStrike" kern="1200" dirty="0">
                <a:solidFill>
                  <a:schemeClr val="tx1"/>
                </a:solidFill>
                <a:effectLst/>
                <a:latin typeface="Arial Narrow" panose="020B0606020202030204" pitchFamily="34" charset="0"/>
                <a:ea typeface="+mn-ea"/>
                <a:cs typeface="+mn-cs"/>
              </a:rPr>
              <a:t>Tell your audience why they should listen to you</a:t>
            </a:r>
            <a:r>
              <a:rPr lang="en-US" sz="1100" b="0" i="0" u="none" strike="noStrike" kern="1200" dirty="0">
                <a:solidFill>
                  <a:schemeClr val="tx1"/>
                </a:solidFill>
                <a:effectLst/>
                <a:latin typeface="Arial Narrow" panose="020B0606020202030204" pitchFamily="34" charset="0"/>
                <a:ea typeface="+mn-ea"/>
                <a:cs typeface="+mn-cs"/>
              </a:rPr>
              <a:t>. </a:t>
            </a:r>
          </a:p>
          <a:p>
            <a:pPr fontAlgn="base"/>
            <a:r>
              <a:rPr lang="en-US" sz="1100" b="0" i="0" u="none" strike="noStrike" kern="1200" dirty="0">
                <a:solidFill>
                  <a:schemeClr val="tx1"/>
                </a:solidFill>
                <a:effectLst/>
                <a:latin typeface="Arial Narrow" panose="020B0606020202030204" pitchFamily="34" charset="0"/>
                <a:ea typeface="+mn-ea"/>
                <a:cs typeface="+mn-cs"/>
              </a:rPr>
              <a:t>5. Conquer your fear</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Easier said than done, but </a:t>
            </a:r>
            <a:r>
              <a:rPr lang="en-US" sz="1100" b="0" i="0" u="sng" strike="noStrike" kern="1200" dirty="0">
                <a:solidFill>
                  <a:schemeClr val="tx1"/>
                </a:solidFill>
                <a:effectLst/>
                <a:latin typeface="Arial Narrow" panose="020B0606020202030204" pitchFamily="34" charset="0"/>
                <a:ea typeface="+mn-ea"/>
                <a:cs typeface="+mn-cs"/>
              </a:rPr>
              <a:t>understanding how your nerves affect your ability to speak </a:t>
            </a:r>
            <a:r>
              <a:rPr lang="en-US" sz="1100" b="0" i="0" u="none" strike="noStrike" kern="1200" dirty="0">
                <a:solidFill>
                  <a:schemeClr val="tx1"/>
                </a:solidFill>
                <a:effectLst/>
                <a:latin typeface="Arial Narrow" panose="020B0606020202030204" pitchFamily="34" charset="0"/>
                <a:ea typeface="+mn-ea"/>
                <a:cs typeface="+mn-cs"/>
              </a:rPr>
              <a:t>publicly is a good start. Knowing what might happen will help to calm your nerves and carry on if they start.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Firstly, the more prepared you are, the better and less nervous you will be and the better you will be able to deal with any mishaps.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 not drink caffeine beforehand it will heighten your anxiety. But do take water in case you get a dry mouth.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Eat something beforehand, a low sugar level won’t help to dispel any nervous thoughts and will also affect your concentration levels.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Remember that the </a:t>
            </a:r>
            <a:r>
              <a:rPr lang="en-US" sz="1100" b="0" i="0" u="sng" strike="noStrike" kern="1200" dirty="0">
                <a:solidFill>
                  <a:schemeClr val="tx1"/>
                </a:solidFill>
                <a:effectLst/>
                <a:latin typeface="Arial Narrow" panose="020B0606020202030204" pitchFamily="34" charset="0"/>
                <a:ea typeface="+mn-ea"/>
                <a:cs typeface="+mn-cs"/>
              </a:rPr>
              <a:t>audience is not there to see you. They are much more interested in what you have to say</a:t>
            </a:r>
            <a:r>
              <a:rPr lang="en-US" sz="1100" b="0" i="0" u="none" strike="noStrike" kern="1200" dirty="0">
                <a:solidFill>
                  <a:schemeClr val="tx1"/>
                </a:solidFill>
                <a:effectLst/>
                <a:latin typeface="Arial Narrow" panose="020B0606020202030204" pitchFamily="34" charset="0"/>
                <a:ea typeface="+mn-ea"/>
                <a:cs typeface="+mn-cs"/>
              </a:rPr>
              <a:t>. They also have no interest in you failing; they are your friends not your enemies. Remember that </a:t>
            </a:r>
            <a:r>
              <a:rPr lang="en-US" sz="1100" b="0" i="0" u="sng" strike="noStrike" kern="1200" dirty="0">
                <a:solidFill>
                  <a:schemeClr val="tx1"/>
                </a:solidFill>
                <a:effectLst/>
                <a:latin typeface="Arial Narrow" panose="020B0606020202030204" pitchFamily="34" charset="0"/>
                <a:ea typeface="+mn-ea"/>
                <a:cs typeface="+mn-cs"/>
              </a:rPr>
              <a:t>you are speaking as a service to your attendees, this helps focus less on you and more on the content</a:t>
            </a:r>
            <a:r>
              <a:rPr lang="en-US" sz="1100" b="0" i="0" u="none" strike="noStrike" kern="1200" dirty="0">
                <a:solidFill>
                  <a:schemeClr val="tx1"/>
                </a:solidFill>
                <a:effectLst/>
                <a:latin typeface="Arial Narrow" panose="020B0606020202030204" pitchFamily="34" charset="0"/>
                <a:ea typeface="+mn-ea"/>
                <a:cs typeface="+mn-cs"/>
              </a:rPr>
              <a:t>.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Don’t tell the audience you are nervous. Nearly everyone suffers from some anxiety about public speaking; it is rarely as obvious from the outside as it feels.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necessary, </a:t>
            </a:r>
            <a:r>
              <a:rPr lang="en-US" sz="1100" b="0" i="0" u="sng" strike="noStrike" kern="1200" dirty="0">
                <a:solidFill>
                  <a:schemeClr val="tx1"/>
                </a:solidFill>
                <a:effectLst/>
                <a:latin typeface="Arial Narrow" panose="020B0606020202030204" pitchFamily="34" charset="0"/>
                <a:ea typeface="+mn-ea"/>
                <a:cs typeface="+mn-cs"/>
              </a:rPr>
              <a:t>use breathing and relaxation techniques</a:t>
            </a:r>
            <a:r>
              <a:rPr lang="en-US" sz="1100" b="0" i="0" u="none" strike="noStrike" kern="1200" dirty="0">
                <a:solidFill>
                  <a:schemeClr val="tx1"/>
                </a:solidFill>
                <a:effectLst/>
                <a:latin typeface="Arial Narrow" panose="020B0606020202030204" pitchFamily="34" charset="0"/>
                <a:ea typeface="+mn-ea"/>
                <a:cs typeface="+mn-cs"/>
              </a:rPr>
              <a:t> before you begin to help settle any last minute jitters. </a:t>
            </a:r>
          </a:p>
          <a:p>
            <a:pPr fontAlgn="base"/>
            <a:r>
              <a:rPr lang="en-US" sz="1100" b="0" i="0" u="none" strike="noStrike" kern="1200" dirty="0">
                <a:solidFill>
                  <a:schemeClr val="tx1"/>
                </a:solidFill>
                <a:effectLst/>
                <a:latin typeface="Arial Narrow" panose="020B0606020202030204" pitchFamily="34" charset="0"/>
                <a:ea typeface="+mn-ea"/>
                <a:cs typeface="+mn-cs"/>
              </a:rPr>
              <a:t>6. Throw away your notes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Although you should have written notes on all of the points you want to make for each slide, don’t take them into the presentation with you. (If you must have something in case of an emergency, then create a list of bullet points below your slides in your presentation software.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Using notes has two key harmful effects on your talk:</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Firstly, notes make it appear like you aren’t an expert on the topic. They reduce your credibility.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Secondly, they become something to hide behind to help contain your nerves. If you are looking down at your notes, then you aren’t engaging with your audience. If you aren’t engaging with your audience, then they aren’t listening properly.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Additionally, if you are reading directly from notes then your tone of voice will likely be flat, and you will have minimal stage presence. If this is the case, you might be talking about the most exciting topic on the planet, and your audience may well still be nodding off. </a:t>
            </a:r>
          </a:p>
          <a:p>
            <a:pPr fontAlgn="base"/>
            <a:r>
              <a:rPr lang="en-US" sz="1100" b="0" i="0" u="none" strike="noStrike" kern="1200" dirty="0">
                <a:solidFill>
                  <a:schemeClr val="tx1"/>
                </a:solidFill>
                <a:effectLst/>
                <a:latin typeface="Arial Narrow" panose="020B0606020202030204" pitchFamily="34" charset="0"/>
                <a:ea typeface="+mn-ea"/>
                <a:cs typeface="+mn-cs"/>
              </a:rPr>
              <a:t>7. Add some style: If you are using presentation slides, then make the most of them. More than being pretty, the slides should be functional, but adding a bit of fun and color usually doesn’t hurt. Here are three quick tips to improve slides: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Keep the words on each slide to a minimum</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Ensure any words or visuals are large enough to be seen at the back of the room</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Only include images, videos and animations to help clarify your points</a:t>
            </a:r>
            <a:r>
              <a:rPr lang="en-US" sz="1100" b="0" i="0" u="none" strike="noStrike" kern="1200" dirty="0">
                <a:solidFill>
                  <a:schemeClr val="tx1"/>
                </a:solidFill>
                <a:effectLst/>
                <a:latin typeface="Arial Narrow" panose="020B0606020202030204" pitchFamily="34" charset="0"/>
                <a:ea typeface="+mn-ea"/>
                <a:cs typeface="+mn-cs"/>
              </a:rPr>
              <a:t>. (Don't add them if they have the opposite effect!)</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You don’t want to have everything you are going to say in the slides. Just prompts </a:t>
            </a:r>
            <a:r>
              <a:rPr lang="en-US" sz="1100" b="0" i="0" u="none" strike="noStrike" kern="1200" dirty="0">
                <a:solidFill>
                  <a:schemeClr val="tx1"/>
                </a:solidFill>
                <a:effectLst/>
                <a:latin typeface="Arial Narrow" panose="020B0606020202030204" pitchFamily="34" charset="0"/>
                <a:ea typeface="+mn-ea"/>
                <a:cs typeface="+mn-cs"/>
              </a:rPr>
              <a:t>to help remind you what to talk about and audio/visual media to enhance any point you are making. </a:t>
            </a:r>
          </a:p>
          <a:p>
            <a:pPr fontAlgn="base"/>
            <a:r>
              <a:rPr lang="en-US" sz="1100" b="0" i="0" u="none" strike="noStrike" kern="1200" dirty="0">
                <a:solidFill>
                  <a:schemeClr val="tx1"/>
                </a:solidFill>
                <a:effectLst/>
                <a:latin typeface="Arial Narrow" panose="020B0606020202030204" pitchFamily="34" charset="0"/>
                <a:ea typeface="+mn-ea"/>
                <a:cs typeface="+mn-cs"/>
              </a:rPr>
              <a:t>8. Try to enjoy yourself (or at least look like it!)</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If you look bored, then the audience will think you are bored. And if you’re bored by the topic, then why should anyone listening be interested? When you come out, have a smile on your face, make it seem like your happy and thankful to be there (even if you’d rather be in bed watching Netflix). If you feel confident enough to do so, add a little </a:t>
            </a:r>
            <a:r>
              <a:rPr lang="en-US" sz="1100" b="0" i="0" u="none" strike="noStrike" kern="1200" dirty="0" err="1">
                <a:solidFill>
                  <a:schemeClr val="tx1"/>
                </a:solidFill>
                <a:effectLst/>
                <a:latin typeface="Arial Narrow" panose="020B0606020202030204" pitchFamily="34" charset="0"/>
                <a:ea typeface="+mn-ea"/>
                <a:cs typeface="+mn-cs"/>
              </a:rPr>
              <a:t>humour</a:t>
            </a:r>
            <a:r>
              <a:rPr lang="en-US" sz="1100" b="0" i="0" u="none" strike="noStrike" kern="1200" dirty="0">
                <a:solidFill>
                  <a:schemeClr val="tx1"/>
                </a:solidFill>
                <a:effectLst/>
                <a:latin typeface="Arial Narrow" panose="020B0606020202030204" pitchFamily="34" charset="0"/>
                <a:ea typeface="+mn-ea"/>
                <a:cs typeface="+mn-cs"/>
              </a:rPr>
              <a:t> (as long as it’s appropriate). This will help you and your audience relax, and break the ice if the room is feeling a little tense or unfriendly. </a:t>
            </a:r>
          </a:p>
          <a:p>
            <a:pPr fontAlgn="base"/>
            <a:r>
              <a:rPr lang="en-US" sz="1100" b="0" i="0" u="none" strike="noStrike" kern="1200" dirty="0">
                <a:solidFill>
                  <a:schemeClr val="tx1"/>
                </a:solidFill>
                <a:effectLst/>
                <a:latin typeface="Arial Narrow" panose="020B0606020202030204" pitchFamily="34" charset="0"/>
                <a:ea typeface="+mn-ea"/>
                <a:cs typeface="+mn-cs"/>
              </a:rPr>
              <a:t>9. Learn from your mistakes (and successes)</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Every time you give a presentation, take some time afterwards to think about what worked and what failed. If it went well, consider what made it go well. If it went badly, analyze where and how it went wrong so that next time you can change your strategy and ensure the same thing doesn’t happen again. </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Embrace the challenge</a:t>
            </a:r>
          </a:p>
          <a:p>
            <a:pPr marL="171450" indent="-171450" fontAlgn="base">
              <a:buFont typeface="Arial" panose="020B0604020202020204" pitchFamily="34" charset="0"/>
              <a:buChar char="•"/>
            </a:pPr>
            <a:r>
              <a:rPr lang="en-US" sz="1100" b="0" i="0" u="none" strike="noStrike" kern="1200" dirty="0">
                <a:solidFill>
                  <a:schemeClr val="tx1"/>
                </a:solidFill>
                <a:effectLst/>
                <a:latin typeface="Arial Narrow" panose="020B0606020202030204" pitchFamily="34" charset="0"/>
                <a:ea typeface="+mn-ea"/>
                <a:cs typeface="+mn-cs"/>
              </a:rPr>
              <a:t>Public speaking is part of the life of a research scientist, and you should take every possible opportunity to advocate your work. What is the point of making scientific discoveries (big or small) if no one knows about them?</a:t>
            </a:r>
          </a:p>
          <a:p>
            <a:pPr marL="171450" indent="-171450" fontAlgn="base">
              <a:buFont typeface="Arial" panose="020B0604020202020204" pitchFamily="34" charset="0"/>
              <a:buChar char="•"/>
            </a:pPr>
            <a:r>
              <a:rPr lang="en-US" sz="1100" b="0" i="0" u="sng" strike="noStrike" kern="1200" dirty="0">
                <a:solidFill>
                  <a:schemeClr val="tx1"/>
                </a:solidFill>
                <a:effectLst/>
                <a:latin typeface="Arial Narrow" panose="020B0606020202030204" pitchFamily="34" charset="0"/>
                <a:ea typeface="+mn-ea"/>
                <a:cs typeface="+mn-cs"/>
              </a:rPr>
              <a:t>The best way to deal with the (sometimes unfortunate) need to speak publicly is to embrace it, realize how it will help you and your audience, and enjoy the conversation that it sparks. </a:t>
            </a:r>
          </a:p>
          <a:p>
            <a:pPr marL="171450" indent="-171450">
              <a:buFont typeface="Arial" panose="020B0604020202020204" pitchFamily="34" charset="0"/>
              <a:buChar char="•"/>
            </a:pPr>
            <a:endParaRPr lang="en-US" sz="1100" b="1" i="0" u="none" strike="noStrike" kern="1200" dirty="0">
              <a:solidFill>
                <a:schemeClr val="tx1"/>
              </a:solidFill>
              <a:effectLst/>
              <a:latin typeface="Arial Narrow" panose="020B0606020202030204" pitchFamily="34" charset="0"/>
              <a:ea typeface="+mn-ea"/>
              <a:cs typeface="+mn-cs"/>
            </a:endParaRPr>
          </a:p>
          <a:p>
            <a:pPr marL="171450" indent="-171450">
              <a:buFont typeface="Arial" panose="020B0604020202020204" pitchFamily="34" charset="0"/>
              <a:buChar char="•"/>
            </a:pPr>
            <a:endParaRPr lang="en-US" sz="1100" b="0" i="0" u="none" strike="noStrike" kern="1200" dirty="0">
              <a:solidFill>
                <a:schemeClr val="tx1"/>
              </a:solidFill>
              <a:effectLst/>
              <a:latin typeface="Arial Narrow" panose="020B0606020202030204" pitchFamily="34" charset="0"/>
              <a:ea typeface="+mn-ea"/>
              <a:cs typeface="+mn-cs"/>
            </a:endParaRPr>
          </a:p>
          <a:p>
            <a:pPr marL="171450" lvl="0" indent="-171450" defTabSz="966612">
              <a:buFont typeface="Arial" panose="020B0604020202020204" pitchFamily="34" charset="0"/>
              <a:buChar char="•"/>
              <a:defRPr/>
            </a:pPr>
            <a:endParaRPr lang="en-US" sz="1100" b="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a:t>
            </a:fld>
            <a:endParaRPr lang="en-US"/>
          </a:p>
        </p:txBody>
      </p:sp>
      <p:sp>
        <p:nvSpPr>
          <p:cNvPr id="5" name="Date Placeholder 4">
            <a:extLst>
              <a:ext uri="{FF2B5EF4-FFF2-40B4-BE49-F238E27FC236}">
                <a16:creationId xmlns:a16="http://schemas.microsoft.com/office/drawing/2014/main" id="{3BD1D427-21C8-4BF4-B5D6-D7CEAEE32F06}"/>
              </a:ext>
            </a:extLst>
          </p:cNvPr>
          <p:cNvSpPr>
            <a:spLocks noGrp="1"/>
          </p:cNvSpPr>
          <p:nvPr>
            <p:ph type="dt" idx="1"/>
          </p:nvPr>
        </p:nvSpPr>
        <p:spPr/>
        <p:txBody>
          <a:bodyPr/>
          <a:lstStyle/>
          <a:p>
            <a:fld id="{A3453DC6-1AA1-4CCA-827A-1C4FA0FF12D0}" type="datetime1">
              <a:rPr lang="en-US" smtClean="0"/>
              <a:t>2019-08-15</a:t>
            </a:fld>
            <a:endParaRPr lang="en-US"/>
          </a:p>
        </p:txBody>
      </p:sp>
    </p:spTree>
    <p:extLst>
      <p:ext uri="{BB962C8B-B14F-4D97-AF65-F5344CB8AC3E}">
        <p14:creationId xmlns:p14="http://schemas.microsoft.com/office/powerpoint/2010/main" val="331501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500" b="0" dirty="0">
                <a:latin typeface="Arial Narrow" panose="020B0606020202030204" pitchFamily="34" charset="0"/>
              </a:rPr>
              <a:t>Video last updated </a:t>
            </a:r>
            <a:r>
              <a:rPr lang="en-US" sz="1600" b="0" dirty="0">
                <a:latin typeface="Arial Narrow" panose="020B0606020202030204" pitchFamily="34" charset="0"/>
              </a:rPr>
              <a:t>2019-03-22.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600" b="0" dirty="0">
                <a:latin typeface="Arial Narrow" panose="020B0606020202030204" pitchFamily="34" charset="0"/>
              </a:rPr>
              <a:t>Paragraph outline numbers correspond to automation steps. </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sz="1200" b="0" u="sng" dirty="0">
                <a:latin typeface="Arial Narrow" panose="020B0606020202030204" pitchFamily="34" charset="0"/>
              </a:rPr>
              <a:t>FHIM Landscape and Situation</a:t>
            </a:r>
            <a:r>
              <a:rPr lang="en-US" sz="1200" b="0" dirty="0">
                <a:latin typeface="Arial Narrow" panose="020B0606020202030204" pitchFamily="34" charset="0"/>
              </a:rPr>
              <a:t>” </a:t>
            </a:r>
            <a:r>
              <a:rPr lang="en-US" sz="1200" b="0" kern="1200" dirty="0">
                <a:solidFill>
                  <a:schemeClr val="tx1"/>
                </a:solidFill>
                <a:effectLst/>
                <a:latin typeface="+mn-lt"/>
                <a:ea typeface="+mn-ea"/>
                <a:cs typeface="+mn-cs"/>
              </a:rPr>
              <a:t>highlights the organizations , which FHIM has a vested interest in, including 1) The Open Group, 2) HL7 and its HL7 FHIR Foundation and HSPC and its CIIC. </a:t>
            </a: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FHIM is planned to transition from The US Health and Human Services Office of the National Coordinator to the Open Group in 2019. </a:t>
            </a:r>
          </a:p>
          <a:p>
            <a:endParaRPr lang="en-US" sz="1200" b="1" u="none" kern="1200" dirty="0">
              <a:solidFill>
                <a:schemeClr val="tx1"/>
              </a:solidFill>
              <a:effectLst/>
              <a:latin typeface="Arial Narrow" panose="020B0606020202030204" pitchFamily="34" charset="0"/>
              <a:ea typeface="+mn-ea"/>
              <a:cs typeface="+mn-cs"/>
            </a:endParaRPr>
          </a:p>
          <a:p>
            <a:r>
              <a:rPr lang="en-US" sz="1200" b="1" u="none" kern="1200" dirty="0">
                <a:solidFill>
                  <a:schemeClr val="tx1"/>
                </a:solidFill>
                <a:effectLst/>
                <a:latin typeface="Arial Narrow" panose="020B0606020202030204" pitchFamily="34" charset="0"/>
                <a:ea typeface="+mn-ea"/>
                <a:cs typeface="+mn-cs"/>
              </a:rPr>
              <a:t>The Open Group</a:t>
            </a:r>
            <a:r>
              <a:rPr lang="en-US" sz="1200" kern="1200" dirty="0">
                <a:solidFill>
                  <a:schemeClr val="tx1"/>
                </a:solidFill>
                <a:effectLst/>
                <a:latin typeface="Arial Narrow" panose="020B0606020202030204" pitchFamily="34" charset="0"/>
                <a:ea typeface="+mn-ea"/>
                <a:cs typeface="+mn-cs"/>
              </a:rPr>
              <a:t> is leading the development of open, vendor-neutral technology standards and certifications</a:t>
            </a:r>
          </a:p>
          <a:p>
            <a:pPr marL="457200" lvl="1" indent="0">
              <a:buFont typeface="Arial" panose="020B0604020202020204" pitchFamily="34" charset="0"/>
              <a:buNone/>
            </a:pPr>
            <a:r>
              <a:rPr lang="en-US" sz="1200" kern="1200" dirty="0">
                <a:solidFill>
                  <a:schemeClr val="tx1"/>
                </a:solidFill>
                <a:effectLst/>
                <a:latin typeface="Arial Narrow" panose="020B0606020202030204" pitchFamily="34" charset="0"/>
                <a:ea typeface="+mn-ea"/>
                <a:cs typeface="+mn-cs"/>
              </a:rPr>
              <a:t>- The Open Group is a global consortium that enables the achievement of business objectives through technology standards. They have a diverse membership of more than 600 organizations including customers, systems and solution suppliers, tool vendors, integrators, academics, and consultants across multiple industries. </a:t>
            </a:r>
          </a:p>
          <a:p>
            <a:pPr marL="457200" lvl="1" indent="0">
              <a:buFont typeface="Arial" panose="020B0604020202020204" pitchFamily="34" charset="0"/>
              <a:buNone/>
            </a:pPr>
            <a:r>
              <a:rPr lang="en-US" sz="1200" kern="1200" dirty="0">
                <a:solidFill>
                  <a:schemeClr val="tx1"/>
                </a:solidFill>
                <a:effectLst/>
                <a:latin typeface="Arial Narrow" panose="020B0606020202030204" pitchFamily="34" charset="0"/>
                <a:ea typeface="+mn-ea"/>
                <a:cs typeface="+mn-cs"/>
              </a:rPr>
              <a:t>- The Open Group Healthcare Forum is developing a person-centered, value-based approach to understanding the Healthcare Enterprise and the role health IT can play in lowering costs and improving quality and access. Forum Members employ global, collaborative, and cross-disciplinary perspectives. Its work products are innovative, open, and accessible. </a:t>
            </a:r>
          </a:p>
          <a:p>
            <a:pPr marL="457200" lvl="1" indent="0">
              <a:buFont typeface="Arial" panose="020B0604020202020204" pitchFamily="34" charset="0"/>
              <a:buNone/>
            </a:pPr>
            <a:r>
              <a:rPr lang="en-US" sz="1200" strike="noStrike" kern="1200" baseline="0" dirty="0">
                <a:solidFill>
                  <a:schemeClr val="tx1"/>
                </a:solidFill>
                <a:effectLst/>
                <a:latin typeface="Arial Narrow" panose="020B0606020202030204" pitchFamily="34" charset="0"/>
                <a:ea typeface="+mn-ea"/>
                <a:cs typeface="+mn-cs"/>
              </a:rPr>
              <a:t>- The Open Group works with customers and suppliers of technology products and services, and with consortia and other standards organizations to capture, clarify, and integrate current and emerging requirements, establish standards and policies, and share best practices. Open Group standards ensure openness, interoperability, and consensus. </a:t>
            </a:r>
          </a:p>
          <a:p>
            <a:r>
              <a:rPr lang="en-US" sz="1200" kern="1200" dirty="0">
                <a:solidFill>
                  <a:schemeClr val="tx1"/>
                </a:solidFill>
                <a:effectLst/>
                <a:latin typeface="Arial Narrow" panose="020B0606020202030204" pitchFamily="34" charset="0"/>
                <a:ea typeface="+mn-ea"/>
                <a:cs typeface="+mn-cs"/>
              </a:rPr>
              <a:t> </a:t>
            </a:r>
          </a:p>
          <a:p>
            <a:r>
              <a:rPr lang="en-US" sz="1200" kern="1200" dirty="0">
                <a:solidFill>
                  <a:schemeClr val="tx1"/>
                </a:solidFill>
                <a:effectLst/>
                <a:latin typeface="Arial Narrow" panose="020B0606020202030204" pitchFamily="34" charset="0"/>
                <a:ea typeface="+mn-ea"/>
                <a:cs typeface="+mn-cs"/>
              </a:rPr>
              <a:t>FHIM may positively impact the </a:t>
            </a:r>
            <a:r>
              <a:rPr lang="en-US" sz="1200" kern="1200" dirty="0" err="1">
                <a:solidFill>
                  <a:schemeClr val="tx1"/>
                </a:solidFill>
                <a:effectLst/>
                <a:latin typeface="Arial Narrow" panose="020B0606020202030204" pitchFamily="34" charset="0"/>
                <a:ea typeface="+mn-ea"/>
                <a:cs typeface="+mn-cs"/>
              </a:rPr>
              <a:t>the</a:t>
            </a:r>
            <a:r>
              <a:rPr lang="en-US" sz="1200" kern="1200" dirty="0">
                <a:solidFill>
                  <a:schemeClr val="tx1"/>
                </a:solidFill>
                <a:effectLst/>
                <a:latin typeface="Arial Narrow" panose="020B0606020202030204" pitchFamily="34" charset="0"/>
                <a:ea typeface="+mn-ea"/>
                <a:cs typeface="+mn-cs"/>
              </a:rPr>
              <a:t> HL7 FHIR Foundation and be positively impacted by the HSPC C I </a:t>
            </a:r>
            <a:r>
              <a:rPr lang="en-US" sz="1200" kern="1200" dirty="0" err="1">
                <a:solidFill>
                  <a:schemeClr val="tx1"/>
                </a:solidFill>
                <a:effectLst/>
                <a:latin typeface="Arial Narrow" panose="020B0606020202030204" pitchFamily="34" charset="0"/>
                <a:ea typeface="+mn-ea"/>
                <a:cs typeface="+mn-cs"/>
              </a:rPr>
              <a:t>I</a:t>
            </a:r>
            <a:r>
              <a:rPr lang="en-US" sz="1200" kern="1200" dirty="0">
                <a:solidFill>
                  <a:schemeClr val="tx1"/>
                </a:solidFill>
                <a:effectLst/>
                <a:latin typeface="Arial Narrow" panose="020B0606020202030204" pitchFamily="34" charset="0"/>
                <a:ea typeface="+mn-ea"/>
                <a:cs typeface="+mn-cs"/>
              </a:rPr>
              <a:t> C Clinical Information Interoperability Council composed of medical professional associations and stakeholders. </a:t>
            </a:r>
          </a:p>
          <a:p>
            <a:endParaRPr lang="en-US" sz="1200" kern="1200" dirty="0">
              <a:solidFill>
                <a:schemeClr val="tx1"/>
              </a:solidFill>
              <a:effectLst/>
              <a:latin typeface="Arial Narrow" panose="020B0606020202030204" pitchFamily="34" charset="0"/>
              <a:ea typeface="+mn-ea"/>
              <a:cs typeface="+mn-cs"/>
            </a:endParaRPr>
          </a:p>
          <a:p>
            <a:r>
              <a:rPr lang="en-US" sz="1200" b="1" kern="1200" dirty="0">
                <a:solidFill>
                  <a:schemeClr val="tx1"/>
                </a:solidFill>
                <a:effectLst/>
                <a:latin typeface="Arial Narrow" panose="020B0606020202030204" pitchFamily="34" charset="0"/>
                <a:ea typeface="+mn-ea"/>
                <a:cs typeface="+mn-cs"/>
              </a:rPr>
              <a:t>HL7 </a:t>
            </a:r>
            <a:r>
              <a:rPr lang="en-US" sz="1200" b="0" kern="1200" dirty="0">
                <a:solidFill>
                  <a:schemeClr val="tx1"/>
                </a:solidFill>
                <a:effectLst/>
                <a:latin typeface="Arial Narrow" panose="020B0606020202030204" pitchFamily="34" charset="0"/>
                <a:ea typeface="+mn-ea"/>
                <a:cs typeface="+mn-cs"/>
              </a:rPr>
              <a:t>and the </a:t>
            </a:r>
            <a:r>
              <a:rPr lang="en-US" sz="1200" b="1" kern="1200" dirty="0">
                <a:solidFill>
                  <a:schemeClr val="tx1"/>
                </a:solidFill>
                <a:effectLst/>
                <a:latin typeface="Arial Narrow" panose="020B0606020202030204" pitchFamily="34" charset="0"/>
                <a:ea typeface="+mn-ea"/>
                <a:cs typeface="+mn-cs"/>
              </a:rPr>
              <a:t>FHIR Foundation</a:t>
            </a:r>
            <a:r>
              <a:rPr lang="en-US" sz="1200" kern="1200" dirty="0">
                <a:solidFill>
                  <a:schemeClr val="tx1"/>
                </a:solidFill>
                <a:effectLst/>
                <a:latin typeface="Arial Narrow" panose="020B0606020202030204" pitchFamily="34" charset="0"/>
                <a:ea typeface="+mn-ea"/>
                <a:cs typeface="+mn-cs"/>
              </a:rPr>
              <a:t> promotes global adoption and implementation of the FHIR platform standard. The foundation provides information, educational materials, tools, websites, and project support that helps the FHIR community collaborate, align, and expand. </a:t>
            </a:r>
            <a:r>
              <a:rPr lang="en-US" sz="1200" i="1" u="sng" kern="1200" dirty="0">
                <a:solidFill>
                  <a:schemeClr val="tx1"/>
                </a:solidFill>
                <a:effectLst/>
                <a:latin typeface="Arial Narrow" panose="020B0606020202030204" pitchFamily="34" charset="0"/>
                <a:ea typeface="+mn-ea"/>
                <a:cs typeface="+mn-cs"/>
              </a:rPr>
              <a:t>The foundation seeks to improve the interoperability of health data</a:t>
            </a:r>
            <a:r>
              <a:rPr lang="en-US" sz="1200" kern="1200" dirty="0">
                <a:solidFill>
                  <a:schemeClr val="tx1"/>
                </a:solidFill>
                <a:effectLst/>
                <a:latin typeface="Arial Narrow" panose="020B0606020202030204" pitchFamily="34" charset="0"/>
                <a:ea typeface="+mn-ea"/>
                <a:cs typeface="+mn-cs"/>
              </a:rPr>
              <a:t> with a goal of improving the quality, efficiency and effectiveness of healthcare.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rial Narrow" panose="020B0606020202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Narrow" panose="020B0606020202030204" pitchFamily="34" charset="0"/>
                <a:ea typeface="+mn-ea"/>
                <a:cs typeface="+mn-cs"/>
              </a:rPr>
              <a:t>HL7</a:t>
            </a:r>
            <a:r>
              <a:rPr lang="en-US" sz="1200" kern="1200" dirty="0">
                <a:solidFill>
                  <a:schemeClr val="tx1"/>
                </a:solidFill>
                <a:effectLst/>
                <a:latin typeface="Arial Narrow" panose="020B0606020202030204" pitchFamily="34" charset="0"/>
                <a:ea typeface="+mn-ea"/>
                <a:cs typeface="+mn-cs"/>
              </a:rPr>
              <a:t> is dedicated to the development and maintenance of healthcare-related interoperability standards, including FHIR. </a:t>
            </a:r>
            <a:endParaRPr lang="en-US" sz="1200" b="1" kern="1200" dirty="0">
              <a:solidFill>
                <a:schemeClr val="tx1"/>
              </a:solidFill>
              <a:effectLst/>
              <a:latin typeface="Arial Narrow" panose="020B0606020202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Narrow" panose="020B0606020202030204" pitchFamily="34" charset="0"/>
                <a:ea typeface="+mn-ea"/>
                <a:cs typeface="+mn-cs"/>
              </a:rPr>
              <a:t>The HL7 FHIR Foundation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Arial Narrow" panose="020B0606020202030204" pitchFamily="34" charset="0"/>
                <a:ea typeface="+mn-ea"/>
                <a:cs typeface="+mn-cs"/>
              </a:rPr>
              <a:t>runs the </a:t>
            </a:r>
            <a:r>
              <a:rPr lang="en-US" sz="1200" kern="1200" dirty="0">
                <a:solidFill>
                  <a:schemeClr val="tx1"/>
                </a:solidFill>
                <a:effectLst/>
                <a:latin typeface="Arial Narrow" panose="020B0606020202030204" pitchFamily="34" charset="0"/>
                <a:ea typeface="+mn-ea"/>
                <a:cs typeface="+mn-cs"/>
              </a:rPr>
              <a:t>F-H-I-R dot org web sites on behalf of the FHIR community. F-H-I-R dot org focuses on supporting the use and implementation of the HL7 FHIR standard.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Arial Narrow" panose="020B0606020202030204" pitchFamily="34" charset="0"/>
                <a:ea typeface="+mn-ea"/>
                <a:cs typeface="+mn-cs"/>
              </a:rPr>
              <a:t>is closely affiliated with Health Level Seven, International (HL7) standards community is a non-profit chartered in the United States as a 501c3,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Arial Narrow" panose="020B0606020202030204" pitchFamily="34" charset="0"/>
                <a:ea typeface="+mn-ea"/>
                <a:cs typeface="+mn-cs"/>
              </a:rPr>
              <a:t>where F-H-I-R dot org is international in scope. </a:t>
            </a:r>
          </a:p>
          <a:p>
            <a:endParaRPr lang="en-US" sz="1200" b="1" kern="1200" dirty="0">
              <a:solidFill>
                <a:schemeClr val="tx1"/>
              </a:solidFill>
              <a:effectLst/>
              <a:latin typeface="Arial Narrow" panose="020B0606020202030204" pitchFamily="34" charset="0"/>
              <a:ea typeface="+mn-ea"/>
              <a:cs typeface="+mn-cs"/>
            </a:endParaRPr>
          </a:p>
          <a:p>
            <a:r>
              <a:rPr lang="en-US" sz="1200" b="1" u="sng" kern="1200" dirty="0">
                <a:solidFill>
                  <a:schemeClr val="tx1"/>
                </a:solidFill>
                <a:effectLst/>
                <a:latin typeface="Arial Narrow" panose="020B0606020202030204" pitchFamily="34" charset="0"/>
                <a:ea typeface="+mn-ea"/>
                <a:cs typeface="+mn-cs"/>
              </a:rPr>
              <a:t>The Healthcare Services Platform Consortium</a:t>
            </a:r>
            <a:r>
              <a:rPr lang="en-US" sz="1200" b="1" u="none" kern="1200" dirty="0">
                <a:solidFill>
                  <a:schemeClr val="tx1"/>
                </a:solidFill>
                <a:effectLst/>
                <a:latin typeface="Arial Narrow" panose="020B0606020202030204" pitchFamily="34" charset="0"/>
                <a:ea typeface="+mn-ea"/>
                <a:cs typeface="+mn-cs"/>
              </a:rPr>
              <a:t> </a:t>
            </a:r>
            <a:r>
              <a:rPr lang="en-US" sz="1200" kern="1200" dirty="0">
                <a:solidFill>
                  <a:schemeClr val="tx1"/>
                </a:solidFill>
                <a:effectLst/>
                <a:latin typeface="Arial Narrow" panose="020B0606020202030204" pitchFamily="34" charset="0"/>
                <a:ea typeface="+mn-ea"/>
                <a:cs typeface="+mn-cs"/>
              </a:rPr>
              <a:t>(</a:t>
            </a:r>
            <a:r>
              <a:rPr lang="en-US" sz="1200" b="1" kern="1200" dirty="0">
                <a:solidFill>
                  <a:schemeClr val="tx1"/>
                </a:solidFill>
                <a:effectLst/>
                <a:latin typeface="Arial Narrow" panose="020B0606020202030204" pitchFamily="34" charset="0"/>
                <a:ea typeface="+mn-ea"/>
                <a:cs typeface="+mn-cs"/>
              </a:rPr>
              <a:t>HSPC</a:t>
            </a:r>
            <a:r>
              <a:rPr lang="en-US" sz="1200" kern="1200" dirty="0">
                <a:solidFill>
                  <a:schemeClr val="tx1"/>
                </a:solidFill>
                <a:effectLst/>
                <a:latin typeface="Arial Narrow" panose="020B0606020202030204" pitchFamily="34" charset="0"/>
                <a:ea typeface="+mn-ea"/>
                <a:cs typeface="+mn-cs"/>
              </a:rPr>
              <a:t>) was founded in 2013 by Intermountain Healthcare, Louisiana State University and the Veteran Administration to refocus how healthcare applications are developed. In the short time since HSPC launched, 270+ contributors have joined the HSPC cause—including leading healthcare and government organizations, healthcare tech vendors and a venture-led group of investors supporting HSPC-centric portfolio companies. As a healthcare provider-led consortium, HSPC applies the same teamwork approach to delivering quality patient care to solving the interoperability challenge. HSPC includes hundreds of active organizations focused on developing a </a:t>
            </a:r>
            <a:r>
              <a:rPr lang="en-US" sz="1200" i="1" kern="1200" dirty="0">
                <a:solidFill>
                  <a:schemeClr val="tx1"/>
                </a:solidFill>
                <a:effectLst/>
                <a:latin typeface="Arial Narrow" panose="020B0606020202030204" pitchFamily="34" charset="0"/>
                <a:ea typeface="+mn-ea"/>
                <a:cs typeface="+mn-cs"/>
              </a:rPr>
              <a:t>healthcare services platform community </a:t>
            </a:r>
            <a:r>
              <a:rPr lang="en-US" sz="1200" kern="1200" dirty="0">
                <a:solidFill>
                  <a:schemeClr val="tx1"/>
                </a:solidFill>
                <a:effectLst/>
                <a:latin typeface="Arial Narrow" panose="020B0606020202030204" pitchFamily="34" charset="0"/>
                <a:ea typeface="+mn-ea"/>
                <a:cs typeface="+mn-cs"/>
              </a:rPr>
              <a:t>that will enable an economy for interoperable applications in a S-O-A and knowledge-enabled model. Through the HSPC interoperable </a:t>
            </a:r>
            <a:r>
              <a:rPr lang="en-US" sz="1200" u="none" strike="noStrike" kern="1200" dirty="0">
                <a:solidFill>
                  <a:schemeClr val="tx1"/>
                </a:solidFill>
                <a:effectLst/>
                <a:latin typeface="Arial Narrow" panose="020B0606020202030204" pitchFamily="34" charset="0"/>
                <a:ea typeface="+mn-ea"/>
                <a:cs typeface="+mn-cs"/>
                <a:hlinkClick r:id="rId3"/>
              </a:rPr>
              <a:t>marketplace</a:t>
            </a:r>
            <a:r>
              <a:rPr lang="en-US" sz="1200" kern="1200" dirty="0">
                <a:solidFill>
                  <a:schemeClr val="tx1"/>
                </a:solidFill>
                <a:effectLst/>
                <a:latin typeface="Arial Narrow" panose="020B0606020202030204" pitchFamily="34" charset="0"/>
                <a:ea typeface="+mn-ea"/>
                <a:cs typeface="+mn-cs"/>
              </a:rPr>
              <a:t> and services platform, they seek to foster a new level of provider-vendor collaboration and innovation to meet one of the industries’ greatest need to accelerate the creation, sharing and delivery of promising software applications at the point of care. </a:t>
            </a:r>
          </a:p>
          <a:p>
            <a:endParaRPr lang="en-US" sz="1200" b="1" kern="1200" dirty="0">
              <a:solidFill>
                <a:schemeClr val="tx1"/>
              </a:solidFill>
              <a:effectLst/>
              <a:latin typeface="Arial Narrow" panose="020B0606020202030204" pitchFamily="34" charset="0"/>
              <a:ea typeface="+mn-ea"/>
              <a:cs typeface="+mn-cs"/>
            </a:endParaRPr>
          </a:p>
          <a:p>
            <a:pPr lvl="1"/>
            <a:r>
              <a:rPr lang="en-US" sz="1200" kern="1200" dirty="0">
                <a:solidFill>
                  <a:schemeClr val="tx1"/>
                </a:solidFill>
                <a:effectLst/>
                <a:latin typeface="Arial Narrow" panose="020B0606020202030204" pitchFamily="34" charset="0"/>
                <a:ea typeface="+mn-ea"/>
                <a:cs typeface="+mn-cs"/>
              </a:rPr>
              <a:t>The HSPC C-I-I-C Clinical Information Interoperability Council serves as a common place to focus on Clinical Data Elements; where, interoperability depends on implementing the same data model across systems. The HSPC and Health Level Seven International convene meetings of clinical societies, academics, and government representatives to plan for achieving full interoperability for healthcare data. These meetings are an extension of the work that began in the clinicians' track of the HL7 Partners in Interoperability. The purpose of the C-I-I-C is to obtain stakeholder commitment to work together to develop and use common data models for clinical data elements. </a:t>
            </a:r>
          </a:p>
          <a:p>
            <a:endParaRPr lang="en-US" sz="1200" kern="1200" dirty="0">
              <a:solidFill>
                <a:schemeClr val="tx1"/>
              </a:solidFill>
              <a:effectLst/>
              <a:latin typeface="Arial Narrow" panose="020B0606020202030204" pitchFamily="34" charset="0"/>
              <a:ea typeface="+mn-ea"/>
              <a:cs typeface="+mn-cs"/>
            </a:endParaRPr>
          </a:p>
          <a:p>
            <a:r>
              <a:rPr lang="en-US" sz="1600" kern="1200" dirty="0">
                <a:solidFill>
                  <a:schemeClr val="tx1"/>
                </a:solidFill>
                <a:effectLst/>
                <a:latin typeface="+mn-lt"/>
                <a:ea typeface="+mn-ea"/>
                <a:cs typeface="+mn-cs"/>
              </a:rPr>
              <a:t>The YouTube “FHIM Training Channel” contains related videos. </a:t>
            </a:r>
          </a:p>
          <a:p>
            <a:r>
              <a:rPr lang="en-US" sz="1600" b="1" kern="1200" dirty="0">
                <a:solidFill>
                  <a:schemeClr val="tx1"/>
                </a:solidFill>
                <a:effectLst/>
                <a:latin typeface="+mn-lt"/>
                <a:ea typeface="+mn-ea"/>
                <a:cs typeface="+mn-cs"/>
              </a:rPr>
              <a:t>End of this Training Video. </a:t>
            </a:r>
            <a:endParaRPr lang="en-US" sz="1600" kern="1200" dirty="0">
              <a:solidFill>
                <a:schemeClr val="tx1"/>
              </a:solidFill>
              <a:effectLst/>
              <a:latin typeface="+mn-lt"/>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600" b="1"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600" b="1" dirty="0">
                <a:latin typeface="Arial Narrow" panose="020B0606020202030204" pitchFamily="34" charset="0"/>
              </a:rPr>
              <a:t>UNUSED CONTENT</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Arial Narrow" panose="020B0606020202030204" pitchFamily="34" charset="0"/>
                <a:ea typeface="+mn-ea"/>
                <a:cs typeface="+mn-cs"/>
              </a:rPr>
              <a:t>The HSPC Core Objective</a:t>
            </a:r>
            <a:r>
              <a:rPr lang="en-US" sz="1600" b="0" u="none" kern="1200" dirty="0">
                <a:solidFill>
                  <a:schemeClr val="tx1"/>
                </a:solidFill>
                <a:effectLst/>
                <a:latin typeface="Arial Narrow" panose="020B0606020202030204" pitchFamily="34" charset="0"/>
                <a:ea typeface="+mn-ea"/>
                <a:cs typeface="+mn-cs"/>
              </a:rPr>
              <a:t> is to </a:t>
            </a:r>
            <a:r>
              <a:rPr lang="en-US" sz="1600" kern="1200" dirty="0">
                <a:solidFill>
                  <a:schemeClr val="tx1"/>
                </a:solidFill>
                <a:effectLst/>
                <a:latin typeface="Arial Narrow" panose="020B0606020202030204" pitchFamily="34" charset="0"/>
                <a:ea typeface="+mn-ea"/>
                <a:cs typeface="+mn-cs"/>
              </a:rPr>
              <a:t>support a plug-and-play model for interoperability based on a S-O-A platform with a solid reference architecture. The path to get to a true interoperability model will require a multi-year, phased evolution that includes collaboration between many different stakeholders, using knowledge gained from real-world clinical use cases.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600" b="1" dirty="0">
              <a:latin typeface="Arial Narrow" panose="020B0606020202030204" pitchFamily="34" charset="0"/>
            </a:endParaRPr>
          </a:p>
          <a:p>
            <a:pPr algn="ctr" defTabSz="966612">
              <a:defRPr/>
            </a:pPr>
            <a:endParaRPr lang="en-US" sz="15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10</a:t>
            </a:fld>
            <a:endParaRPr lang="en-US"/>
          </a:p>
        </p:txBody>
      </p:sp>
      <p:sp>
        <p:nvSpPr>
          <p:cNvPr id="5" name="Date Placeholder 4">
            <a:extLst>
              <a:ext uri="{FF2B5EF4-FFF2-40B4-BE49-F238E27FC236}">
                <a16:creationId xmlns:a16="http://schemas.microsoft.com/office/drawing/2014/main" id="{5C99BBC6-1801-4660-95D1-5FB885998FE5}"/>
              </a:ext>
            </a:extLst>
          </p:cNvPr>
          <p:cNvSpPr>
            <a:spLocks noGrp="1"/>
          </p:cNvSpPr>
          <p:nvPr>
            <p:ph type="dt" idx="1"/>
          </p:nvPr>
        </p:nvSpPr>
        <p:spPr/>
        <p:txBody>
          <a:bodyPr/>
          <a:lstStyle/>
          <a:p>
            <a:fld id="{51374EB0-D025-4B10-B4D5-9E109A3D0728}" type="datetime1">
              <a:rPr lang="en-US" smtClean="0"/>
              <a:t>2019-08-15</a:t>
            </a:fld>
            <a:endParaRPr lang="en-US"/>
          </a:p>
        </p:txBody>
      </p:sp>
    </p:spTree>
    <p:extLst>
      <p:ext uri="{BB962C8B-B14F-4D97-AF65-F5344CB8AC3E}">
        <p14:creationId xmlns:p14="http://schemas.microsoft.com/office/powerpoint/2010/main" val="2870024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was last updated </a:t>
            </a:r>
            <a:r>
              <a:rPr lang="en-US" sz="1200" b="0" dirty="0">
                <a:latin typeface="Arial Narrow" panose="020B0606020202030204" pitchFamily="34" charset="0"/>
              </a:rPr>
              <a:t>2019-02-22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mn-lt"/>
                <a:ea typeface="+mn-ea"/>
                <a:cs typeface="+mn-cs"/>
              </a:rPr>
              <a:t>Training Objective</a:t>
            </a:r>
            <a:r>
              <a:rPr lang="en-US" sz="1100" b="0" i="0" u="none" strike="noStrike" kern="1200" dirty="0">
                <a:solidFill>
                  <a:schemeClr val="tx1"/>
                </a:solidFill>
                <a:effectLst/>
                <a:latin typeface="+mn-lt"/>
                <a:ea typeface="+mn-ea"/>
                <a:cs typeface="+mn-cs"/>
              </a:rPr>
              <a:t>: “</a:t>
            </a:r>
            <a:r>
              <a:rPr lang="en-US" sz="1100" b="0" u="sng" kern="1200" dirty="0">
                <a:solidFill>
                  <a:schemeClr val="tx1"/>
                </a:solidFill>
                <a:latin typeface="Arial Narrow" panose="020B0606020202030204" pitchFamily="34" charset="0"/>
                <a:ea typeface="+mn-ea"/>
                <a:cs typeface="+mn-cs"/>
              </a:rPr>
              <a:t>FHIM within the US-CDI and TEFCA</a:t>
            </a:r>
            <a:r>
              <a:rPr lang="en-US" sz="1100" b="1" kern="1200" dirty="0">
                <a:solidFill>
                  <a:schemeClr val="tx1"/>
                </a:solidFill>
                <a:latin typeface="Arial Narrow" panose="020B0606020202030204" pitchFamily="34" charset="0"/>
                <a:ea typeface="+mn-ea"/>
                <a:cs typeface="+mn-cs"/>
              </a:rPr>
              <a:t>” </a:t>
            </a:r>
            <a:r>
              <a:rPr lang="en-US" sz="1100" b="0" kern="1200" dirty="0">
                <a:solidFill>
                  <a:schemeClr val="tx1"/>
                </a:solidFill>
                <a:effectLst/>
                <a:latin typeface="+mn-lt"/>
                <a:ea typeface="+mn-ea"/>
                <a:cs typeface="+mn-cs"/>
              </a:rPr>
              <a:t>discusses FHIM</a:t>
            </a:r>
            <a:r>
              <a:rPr lang="en-US" sz="1100" b="0" u="none" kern="1200" dirty="0">
                <a:solidFill>
                  <a:schemeClr val="tx1"/>
                </a:solidFill>
                <a:effectLst/>
                <a:latin typeface="Arial Narrow" panose="020B0606020202030204" pitchFamily="34" charset="0"/>
                <a:ea typeface="+mn-ea"/>
                <a:cs typeface="+mn-cs"/>
              </a:rPr>
              <a:t> alignment with </a:t>
            </a:r>
            <a:r>
              <a:rPr lang="en-US" sz="1100" b="0" u="none" kern="1200" dirty="0">
                <a:solidFill>
                  <a:schemeClr val="tx1"/>
                </a:solidFill>
                <a:latin typeface="Arial Narrow" panose="020B0606020202030204" pitchFamily="34" charset="0"/>
                <a:ea typeface="+mn-ea"/>
                <a:cs typeface="+mn-cs"/>
              </a:rPr>
              <a:t>US-CDI; where, </a:t>
            </a:r>
            <a:r>
              <a:rPr lang="en-US" sz="1100" b="0" u="none" kern="1200" dirty="0">
                <a:solidFill>
                  <a:schemeClr val="tx1"/>
                </a:solidFill>
                <a:effectLst/>
                <a:latin typeface="Arial Narrow" panose="020B0606020202030204" pitchFamily="34" charset="0"/>
                <a:ea typeface="+mn-ea"/>
                <a:cs typeface="+mn-cs"/>
              </a:rPr>
              <a:t>FHIM is ideally suited to </a:t>
            </a:r>
            <a:r>
              <a:rPr lang="en-US" sz="1100" b="0" u="none" kern="1200" dirty="0">
                <a:solidFill>
                  <a:schemeClr val="tx1"/>
                </a:solidFill>
                <a:latin typeface="Arial Narrow" panose="020B0606020202030204" pitchFamily="34" charset="0"/>
                <a:ea typeface="+mn-ea"/>
                <a:cs typeface="+mn-cs"/>
              </a:rPr>
              <a:t>support TEFCA, RCE and Q-HINs as a part of the </a:t>
            </a:r>
            <a:r>
              <a:rPr lang="en-US" sz="1100" b="0" kern="1200" dirty="0">
                <a:solidFill>
                  <a:schemeClr val="tx1"/>
                </a:solidFill>
                <a:effectLst/>
                <a:latin typeface="+mn-lt"/>
                <a:ea typeface="+mn-ea"/>
                <a:cs typeface="+mn-cs"/>
              </a:rPr>
              <a:t>21</a:t>
            </a:r>
            <a:r>
              <a:rPr lang="en-US" sz="1100" b="0" kern="1200" baseline="30000" dirty="0">
                <a:solidFill>
                  <a:schemeClr val="tx1"/>
                </a:solidFill>
                <a:effectLst/>
                <a:latin typeface="+mn-lt"/>
                <a:ea typeface="+mn-ea"/>
                <a:cs typeface="+mn-cs"/>
              </a:rPr>
              <a:t>st</a:t>
            </a:r>
            <a:r>
              <a:rPr lang="en-US" sz="1100" b="0" kern="1200" dirty="0">
                <a:solidFill>
                  <a:schemeClr val="tx1"/>
                </a:solidFill>
                <a:effectLst/>
                <a:latin typeface="+mn-lt"/>
                <a:ea typeface="+mn-ea"/>
                <a:cs typeface="+mn-cs"/>
              </a:rPr>
              <a:t> Century Cures Act </a:t>
            </a:r>
            <a:r>
              <a:rPr lang="en-US" sz="1100" b="0" u="none" kern="1200" dirty="0">
                <a:solidFill>
                  <a:schemeClr val="tx1"/>
                </a:solidFill>
                <a:latin typeface="Arial Narrow" panose="020B0606020202030204" pitchFamily="34" charset="0"/>
                <a:ea typeface="+mn-ea"/>
                <a:cs typeface="+mn-cs"/>
              </a:rPr>
              <a:t>ONC-HITAC </a:t>
            </a:r>
            <a:r>
              <a:rPr lang="en-US" sz="1100" b="0" kern="1200" dirty="0">
                <a:solidFill>
                  <a:schemeClr val="tx1"/>
                </a:solidFill>
                <a:effectLst/>
                <a:latin typeface="+mn-lt"/>
                <a:ea typeface="+mn-ea"/>
                <a:cs typeface="+mn-cs"/>
              </a:rPr>
              <a:t>initiative. </a:t>
            </a:r>
            <a:endParaRPr lang="en-US" sz="1100" b="0" u="none" kern="1200" dirty="0">
              <a:solidFill>
                <a:schemeClr val="tx1"/>
              </a:solidFill>
              <a:effectLst/>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u="none" kern="1200" dirty="0">
              <a:solidFill>
                <a:schemeClr val="tx1"/>
              </a:solidFill>
              <a:effectLst/>
              <a:latin typeface="Arial Narrow" panose="020B0606020202030204" pitchFamily="34" charset="0"/>
              <a:ea typeface="+mn-ea"/>
              <a:cs typeface="+mn-cs"/>
            </a:endParaRPr>
          </a:p>
          <a:p>
            <a:endParaRPr lang="en-US" sz="1100" b="0" kern="1200" dirty="0">
              <a:solidFill>
                <a:schemeClr val="tx1"/>
              </a:solidFill>
              <a:effectLst/>
              <a:latin typeface="Arial Narrow" panose="020B0606020202030204" pitchFamily="34" charset="0"/>
              <a:ea typeface="+mn-ea"/>
              <a:cs typeface="+mn-cs"/>
            </a:endParaRPr>
          </a:p>
          <a:p>
            <a:r>
              <a:rPr lang="en-US" sz="1100" b="0" kern="1200" dirty="0">
                <a:solidFill>
                  <a:schemeClr val="tx1"/>
                </a:solidFill>
                <a:effectLst/>
                <a:latin typeface="Arial Narrow" panose="020B0606020202030204" pitchFamily="34" charset="0"/>
                <a:ea typeface="+mn-ea"/>
                <a:cs typeface="+mn-cs"/>
              </a:rPr>
              <a:t>The 21</a:t>
            </a:r>
            <a:r>
              <a:rPr lang="en-US" sz="1100" b="0" kern="1200" baseline="30000" dirty="0">
                <a:solidFill>
                  <a:schemeClr val="tx1"/>
                </a:solidFill>
                <a:effectLst/>
                <a:latin typeface="Arial Narrow" panose="020B0606020202030204" pitchFamily="34" charset="0"/>
                <a:ea typeface="+mn-ea"/>
                <a:cs typeface="+mn-cs"/>
              </a:rPr>
              <a:t>st</a:t>
            </a:r>
            <a:r>
              <a:rPr lang="en-US" sz="1100" b="0" kern="1200" dirty="0">
                <a:solidFill>
                  <a:schemeClr val="tx1"/>
                </a:solidFill>
                <a:effectLst/>
                <a:latin typeface="Arial Narrow" panose="020B0606020202030204" pitchFamily="34" charset="0"/>
                <a:ea typeface="+mn-ea"/>
                <a:cs typeface="+mn-cs"/>
              </a:rPr>
              <a:t> Century Cures Act sets an expectation that all locally stored patient health information will be able to be exchanged electronically. This expectation requires that the industry collectively work towards defining the data that needs to be exchangeable, prioritizing the development of technical standards and implementation guidance to support the exchange of such data, and, ultimately, implementing those capabilities in health IT at the point of care. </a:t>
            </a:r>
          </a:p>
          <a:p>
            <a:pPr marL="0" indent="0">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a:t>
            </a:r>
          </a:p>
          <a:p>
            <a:pPr marL="0" indent="0">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The 2018 Draft US Core Data for Interoperability (US-CDI) and its proposed expansion process aim to achieve the goals set forth in the Cures Act by specifying a common set of data classes that are required for interoperable exchange and identifying a predictable, transparent, and collaborative process for achieving those goals.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The TEFCA Trusted Exchange Framework and Common Agreement strives to establish a single “on-ramp” for H-I-E networks that will enable providers, hospitals and other healthcare stakeholders to join any health information network and then to automatically connect and participate in nationwide health information exchange.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TEFCA establishes Q-HIN Qualified Health Information Networks as a vehicle to help facilitate a standardized methodology for H-I-E inter-connectivity, administered by a RCE. </a:t>
            </a:r>
            <a:endParaRPr lang="en-US" sz="1100" b="0" i="1" kern="1200" dirty="0">
              <a:solidFill>
                <a:schemeClr val="tx1"/>
              </a:solidFill>
              <a:effectLst/>
              <a:latin typeface="Arial Narrow" panose="020B0606020202030204" pitchFamily="34" charset="0"/>
              <a:ea typeface="+mn-ea"/>
              <a:cs typeface="+mn-cs"/>
            </a:endParaRPr>
          </a:p>
          <a:p>
            <a:pPr marL="0" indent="0" fontAlgn="base">
              <a:buFont typeface="Arial" panose="020B0604020202020204" pitchFamily="34" charset="0"/>
              <a:buNone/>
            </a:pPr>
            <a:r>
              <a:rPr lang="en-US" sz="1100" b="0" i="1" kern="1200" dirty="0">
                <a:solidFill>
                  <a:schemeClr val="tx1"/>
                </a:solidFill>
                <a:effectLst/>
                <a:latin typeface="Arial Narrow" panose="020B0606020202030204" pitchFamily="34" charset="0"/>
                <a:ea typeface="+mn-ea"/>
                <a:cs typeface="+mn-cs"/>
              </a:rPr>
              <a:t>- The RCE Recognized Coordinating Entity</a:t>
            </a:r>
            <a:r>
              <a:rPr lang="en-US" sz="1100" b="0" kern="1200" dirty="0">
                <a:solidFill>
                  <a:schemeClr val="tx1"/>
                </a:solidFill>
                <a:effectLst/>
                <a:latin typeface="Arial Narrow" panose="020B0606020202030204" pitchFamily="34" charset="0"/>
                <a:ea typeface="+mn-ea"/>
                <a:cs typeface="+mn-cs"/>
              </a:rPr>
              <a:t> will administer TEFCA and will act as the governing body that will operationalize the Trusted Exchange Framework. </a:t>
            </a:r>
          </a:p>
          <a:p>
            <a:pPr marL="0" indent="0" fontAlgn="base">
              <a:buFont typeface="Arial" panose="020B0604020202020204" pitchFamily="34" charset="0"/>
              <a:buNone/>
            </a:pPr>
            <a:r>
              <a:rPr lang="en-US" sz="1100" b="0" kern="1200" dirty="0">
                <a:solidFill>
                  <a:schemeClr val="tx1"/>
                </a:solidFill>
                <a:effectLst/>
                <a:latin typeface="Arial Narrow" panose="020B0606020202030204" pitchFamily="34" charset="0"/>
                <a:ea typeface="+mn-ea"/>
                <a:cs typeface="+mn-cs"/>
              </a:rPr>
              <a:t>- Qualified HINs referred to as Q-HINs are the second cornerstone of TEFCA. Q-HINs are Health Information Networks that agree to abide by the Common Agreement established by the RCE and agree to adhere to the “Minimum Required Terms and Conditions for Trusted Exchange”. </a:t>
            </a:r>
          </a:p>
          <a:p>
            <a:pPr marL="0" indent="0" fontAlgn="base">
              <a:buFont typeface="Arial" panose="020B0604020202020204" pitchFamily="34" charset="0"/>
              <a:buNone/>
            </a:pPr>
            <a:r>
              <a:rPr lang="en-US" sz="1100" b="1" i="1" u="sng" kern="1200" dirty="0">
                <a:solidFill>
                  <a:schemeClr val="tx1"/>
                </a:solidFill>
                <a:effectLst/>
                <a:highlight>
                  <a:srgbClr val="FFFF00"/>
                </a:highlight>
                <a:latin typeface="Arial Narrow" panose="020B0606020202030204" pitchFamily="34" charset="0"/>
                <a:ea typeface="+mn-ea"/>
                <a:cs typeface="+mn-cs"/>
              </a:rPr>
              <a:t>- Q-HINs are a network of HINs </a:t>
            </a:r>
            <a:r>
              <a:rPr lang="en-US" sz="1100" b="0" kern="1200" dirty="0">
                <a:solidFill>
                  <a:schemeClr val="tx1"/>
                </a:solidFill>
                <a:effectLst/>
                <a:latin typeface="Arial Narrow" panose="020B0606020202030204" pitchFamily="34" charset="0"/>
                <a:ea typeface="+mn-ea"/>
                <a:cs typeface="+mn-cs"/>
              </a:rPr>
              <a:t>that can exchange information with each other and are envisioned as the vehicle for delivering a nationwide health information exchange.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u="sng" kern="1200" dirty="0">
              <a:solidFill>
                <a:schemeClr val="tx1"/>
              </a:solidFill>
              <a:effectLst/>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u="none" kern="1200" dirty="0">
                <a:solidFill>
                  <a:schemeClr val="tx1"/>
                </a:solidFill>
                <a:effectLst/>
                <a:latin typeface="Arial Narrow" panose="020B0606020202030204" pitchFamily="34" charset="0"/>
                <a:ea typeface="+mn-ea"/>
                <a:cs typeface="+mn-cs"/>
              </a:rPr>
              <a:t>Here, FHIM is ideally situated to help align consistent semantic interoperability among Q-HINs governed by an RCE. </a:t>
            </a:r>
            <a:r>
              <a:rPr lang="en-US" sz="1200" kern="1200" dirty="0">
                <a:solidFill>
                  <a:schemeClr val="tx1"/>
                </a:solidFill>
                <a:effectLst/>
                <a:latin typeface="+mn-lt"/>
                <a:ea typeface="+mn-ea"/>
                <a:cs typeface="+mn-cs"/>
              </a:rPr>
              <a:t>FHIM is like a semantic interoperability “Rosetta” stone among standards; where, </a:t>
            </a:r>
          </a:p>
          <a:p>
            <a:pPr marL="457200" lvl="1" indent="0">
              <a:buFont typeface="Arial" panose="020B0604020202020204" pitchFamily="34" charset="0"/>
              <a:buNone/>
            </a:pPr>
            <a:r>
              <a:rPr lang="en-US" sz="1200" kern="1200" dirty="0">
                <a:solidFill>
                  <a:schemeClr val="tx1"/>
                </a:solidFill>
                <a:effectLst/>
                <a:latin typeface="+mn-lt"/>
                <a:ea typeface="+mn-ea"/>
                <a:cs typeface="+mn-cs"/>
              </a:rPr>
              <a:t>- H-I-E Health Information Exchanges speak different dialects known as standards versions, resulting from standards evolving and being sunset over time.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Arial Narrow" panose="020B0606020202030204" pitchFamily="34" charset="0"/>
              </a:rPr>
              <a:t>- FHIM derived</a:t>
            </a:r>
            <a:r>
              <a:rPr lang="en-US" sz="1200" b="0" baseline="0" dirty="0">
                <a:latin typeface="Arial Narrow" panose="020B0606020202030204" pitchFamily="34" charset="0"/>
              </a:rPr>
              <a:t> </a:t>
            </a:r>
            <a:r>
              <a:rPr lang="en-US" sz="1200" kern="1200" dirty="0">
                <a:solidFill>
                  <a:schemeClr val="tx1"/>
                </a:solidFill>
                <a:effectLst/>
                <a:latin typeface="+mn-lt"/>
                <a:ea typeface="+mn-ea"/>
                <a:cs typeface="+mn-cs"/>
              </a:rPr>
              <a:t>FHIR artefacts used within industry and Federal Agency H-I-E data sharing architectures improve:</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EHR and ancillary systems, such as lab, imaging and pharmacy interoperability</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EHR systems and H-I-E networks interoperability</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Multiple H-I-E networks forming regional and Nationwide Health Information Networks called N-HINs. </a:t>
            </a:r>
          </a:p>
          <a:p>
            <a:pPr marL="914400" lvl="2" indent="0">
              <a:buFont typeface="Arial" panose="020B0604020202020204" pitchFamily="34" charset="0"/>
              <a:buNone/>
            </a:pPr>
            <a:r>
              <a:rPr lang="en-US" sz="120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kern="1200" dirty="0">
                <a:solidFill>
                  <a:schemeClr val="tx1"/>
                </a:solidFill>
                <a:effectLst/>
                <a:latin typeface="+mn-lt"/>
                <a:ea typeface="+mn-ea"/>
                <a:cs typeface="+mn-cs"/>
              </a:rPr>
              <a:t>Qualified HINs called Q-HINs. </a:t>
            </a:r>
            <a:endParaRPr lang="en-US" sz="1100" b="0" u="none" kern="1200" dirty="0">
              <a:solidFill>
                <a:schemeClr val="tx1"/>
              </a:solidFill>
              <a:effectLst/>
              <a:latin typeface="Arial Narrow" panose="020B0606020202030204" pitchFamily="34" charset="0"/>
              <a:ea typeface="+mn-ea"/>
              <a:cs typeface="+mn-cs"/>
            </a:endParaRPr>
          </a:p>
          <a:p>
            <a:r>
              <a:rPr lang="en-US" sz="1100" b="0" kern="1200" dirty="0">
                <a:solidFill>
                  <a:schemeClr val="tx1"/>
                </a:solidFill>
                <a:effectLst/>
                <a:latin typeface="Arial Narrow" panose="020B0606020202030204" pitchFamily="34" charset="0"/>
                <a:ea typeface="+mn-ea"/>
                <a:cs typeface="+mn-cs"/>
              </a:rPr>
              <a:t> </a:t>
            </a: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11</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316259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2019-02-22.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Arial Narrow" panose="020B0606020202030204" pitchFamily="34" charset="0"/>
            </a:endParaRPr>
          </a:p>
          <a:p>
            <a:pPr marL="0" lvl="0" indent="0">
              <a:buFont typeface="+mj-lt"/>
              <a:buNone/>
            </a:pPr>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u="sng" dirty="0"/>
              <a:t>Better Interoperability using FHIM, CIMI, SOLOR and FHIR</a:t>
            </a:r>
            <a:r>
              <a:rPr lang="en-US" dirty="0"/>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highlights how holistic syntactic-and-semantic data-computability and information-interpretability is improved when these initiatives are aligned. </a:t>
            </a:r>
            <a:endParaRPr lang="en-US" sz="1200" b="0" u="sng" kern="1200" dirty="0">
              <a:solidFill>
                <a:schemeClr val="tx1"/>
              </a:solidFill>
              <a:effectLst/>
              <a:latin typeface="+mn-lt"/>
              <a:ea typeface="+mn-ea"/>
              <a:cs typeface="+mn-cs"/>
            </a:endParaRPr>
          </a:p>
          <a:p>
            <a:pPr marL="0" lvl="0" indent="0">
              <a:buFont typeface="+mj-lt"/>
              <a:buNone/>
            </a:pPr>
            <a:endParaRPr lang="en-US" sz="1200" u="sng" kern="1200" dirty="0">
              <a:solidFill>
                <a:schemeClr val="tx1"/>
              </a:solidFill>
              <a:effectLst/>
              <a:latin typeface="+mn-lt"/>
              <a:ea typeface="+mn-ea"/>
              <a:cs typeface="+mn-cs"/>
            </a:endParaRPr>
          </a:p>
          <a:p>
            <a:pPr marL="0" lvl="0" indent="0">
              <a:buFont typeface="+mj-lt"/>
              <a:buNone/>
            </a:pPr>
            <a:r>
              <a:rPr lang="en-US" sz="1200" u="sng" kern="1200" dirty="0">
                <a:solidFill>
                  <a:schemeClr val="tx1"/>
                </a:solidFill>
                <a:effectLst/>
                <a:latin typeface="+mn-lt"/>
                <a:ea typeface="+mn-ea"/>
                <a:cs typeface="+mn-cs"/>
              </a:rPr>
              <a:t>Semantic Interoperability</a:t>
            </a:r>
            <a:r>
              <a:rPr lang="en-US" sz="1200" u="non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where the meaning of data can be shared among systems. FHIM, CIMI, SOLOR and EHR-S FM are useful in themselves; but together, they can significantly improve computable semantic interoperability for clinical decision support, analytics and reasoning. </a:t>
            </a:r>
          </a:p>
          <a:p>
            <a:pPr marL="0" lvl="0" indent="0">
              <a:buFont typeface="+mj-lt"/>
              <a:buNone/>
            </a:pPr>
            <a:r>
              <a:rPr lang="en-US" sz="1200" kern="1200" dirty="0">
                <a:solidFill>
                  <a:schemeClr val="tx1"/>
                </a:solidFill>
                <a:effectLst/>
                <a:latin typeface="+mn-lt"/>
                <a:ea typeface="+mn-ea"/>
                <a:cs typeface="+mn-cs"/>
              </a:rPr>
              <a:t>1. FHIM has aligned terminology and value sets across multiple standards, including HL7, X12N, NCPDP, DICOM and more. </a:t>
            </a:r>
          </a:p>
          <a:p>
            <a:pPr marL="0" lvl="0" indent="0">
              <a:buFont typeface="+mj-lt"/>
              <a:buNone/>
            </a:pPr>
            <a:r>
              <a:rPr lang="en-US" sz="1200" kern="1200" dirty="0">
                <a:solidFill>
                  <a:schemeClr val="tx1"/>
                </a:solidFill>
                <a:effectLst/>
                <a:latin typeface="+mn-lt"/>
                <a:ea typeface="+mn-ea"/>
                <a:cs typeface="+mn-cs"/>
              </a:rPr>
              <a:t>2. EHRs and H-I-E networks can be better aligned by using FHIM as a healthcare clinical information requirements repository and data dictionary covering 30+ clinical domains.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3. FHIM has been aligned with the HL7 CIMI,</a:t>
            </a:r>
            <a:r>
              <a:rPr lang="en-US" sz="1200" b="0" dirty="0">
                <a:latin typeface="Arial Narrow" panose="020B0606020202030204" pitchFamily="34" charset="0"/>
              </a:rPr>
              <a:t> HL7 EHR-S FM and HSPC SOLOR to better achieve the 21</a:t>
            </a:r>
            <a:r>
              <a:rPr lang="en-US" sz="1200" b="0" baseline="30000" dirty="0">
                <a:latin typeface="Arial Narrow" panose="020B0606020202030204" pitchFamily="34" charset="0"/>
              </a:rPr>
              <a:t>st</a:t>
            </a:r>
            <a:r>
              <a:rPr lang="en-US" sz="1200" b="0" dirty="0">
                <a:latin typeface="Arial Narrow" panose="020B0606020202030204" pitchFamily="34" charset="0"/>
              </a:rPr>
              <a:t> Century Cures Act TEFCA and US-CDI policies and interoperability objective set by ONC.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4. FHIM, CIMI, SOLOR and EHR-S FM alignment result in faster, better, cheaper service oriented architectures and component-based services-platforms for enterprises and Health Information Exchange networks. </a:t>
            </a:r>
            <a:r>
              <a:rPr lang="en-US" sz="1200" dirty="0">
                <a:latin typeface="Arial Narrow" panose="020B0606020202030204" pitchFamily="34" charset="0"/>
              </a:rPr>
              <a:t>Patient Safety, Quality of Care, Lower Cost comes from well-tested reusable HL7 FHIR, C-CDA and V2 APIs, S-O-A platforms, components and services</a:t>
            </a:r>
            <a:r>
              <a:rPr lang="en-US" sz="1200" dirty="0">
                <a:highlight>
                  <a:srgbClr val="FFFF00"/>
                </a:highlight>
                <a:latin typeface="Arial Narrow" panose="020B0606020202030204" pitchFamily="34" charset="0"/>
              </a:rPr>
              <a:t>. </a:t>
            </a:r>
            <a:endParaRPr lang="en-US" sz="1200" b="0" baseline="0" dirty="0">
              <a:latin typeface="Arial Narrow" panose="020B0606020202030204" pitchFamily="34" charset="0"/>
            </a:endParaRPr>
          </a:p>
          <a:p>
            <a:pPr marL="0" lvl="0" indent="0">
              <a:buFont typeface="+mj-lt"/>
              <a:buNone/>
            </a:pPr>
            <a:r>
              <a:rPr lang="en-US" sz="1200" kern="1200" dirty="0">
                <a:solidFill>
                  <a:schemeClr val="tx1"/>
                </a:solidFill>
                <a:effectLst/>
                <a:latin typeface="+mn-lt"/>
                <a:ea typeface="+mn-ea"/>
                <a:cs typeface="+mn-cs"/>
              </a:rPr>
              <a:t>5. FHIM-CIMI-SOLOR-EHRS FM extend HL7’s FHIR, C-CDA and V2 profile applicability by reducing variability and maintaining requirements traceability within Enterprises and H-I-E Health Information Exchange networks. </a:t>
            </a:r>
          </a:p>
          <a:p>
            <a:pPr marL="228600" lvl="0" indent="-228600">
              <a:buFont typeface="+mj-lt"/>
              <a:buAutoNum type="arabicPeriod"/>
            </a:pPr>
            <a:endParaRPr lang="en-US" sz="1200"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FHIM BENEFIT</a:t>
            </a:r>
            <a:r>
              <a:rPr lang="en-US" sz="1200" kern="1200" dirty="0">
                <a:solidFill>
                  <a:schemeClr val="tx1"/>
                </a:solidFill>
                <a:effectLst/>
                <a:latin typeface="+mn-lt"/>
                <a:ea typeface="+mn-ea"/>
                <a:cs typeface="+mn-cs"/>
              </a:rPr>
              <a:t>: FHIM is like a semantic interoperability “Rosetta” stone among standards; where, </a:t>
            </a:r>
          </a:p>
          <a:p>
            <a:pPr marL="0" lvl="0" indent="0">
              <a:buFont typeface="Arial" panose="020B0604020202020204" pitchFamily="34" charset="0"/>
              <a:buNone/>
            </a:pPr>
            <a:r>
              <a:rPr lang="en-US" sz="1200" kern="1200" dirty="0">
                <a:solidFill>
                  <a:schemeClr val="tx1"/>
                </a:solidFill>
                <a:effectLst/>
                <a:latin typeface="+mn-lt"/>
                <a:ea typeface="+mn-ea"/>
                <a:cs typeface="+mn-cs"/>
              </a:rPr>
              <a:t>- H-I-E Health Information Exchange networks speak different dialects known as standards versions, resulting from standards evolving and being sunset and replaced over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Arial Narrow" panose="020B0606020202030204" pitchFamily="34" charset="0"/>
              </a:rPr>
              <a:t>- FHIM, CIMI, SOLOR, EHR-S FM are useful in themselves; where,</a:t>
            </a:r>
            <a:r>
              <a:rPr lang="en-US" sz="1200" b="0" baseline="0" dirty="0">
                <a:latin typeface="Arial Narrow" panose="020B0606020202030204" pitchFamily="34" charset="0"/>
              </a:rPr>
              <a:t> derivative HL7 </a:t>
            </a:r>
            <a:r>
              <a:rPr lang="en-US" sz="1200" kern="1200" dirty="0">
                <a:solidFill>
                  <a:schemeClr val="tx1"/>
                </a:solidFill>
                <a:effectLst/>
                <a:latin typeface="+mn-lt"/>
                <a:ea typeface="+mn-ea"/>
                <a:cs typeface="+mn-cs"/>
              </a:rPr>
              <a:t>FHIR, C-CDA and V2 artefacts used within industry and Federal Agencies improve:</a:t>
            </a:r>
          </a:p>
          <a:p>
            <a:pPr marL="0" lvl="0" indent="0">
              <a:buFont typeface="Arial" panose="020B0604020202020204" pitchFamily="34" charset="0"/>
              <a:buNone/>
            </a:pPr>
            <a:r>
              <a:rPr lang="en-US" sz="1200" kern="1200" dirty="0">
                <a:solidFill>
                  <a:schemeClr val="tx1"/>
                </a:solidFill>
                <a:effectLst/>
                <a:latin typeface="+mn-lt"/>
                <a:ea typeface="+mn-ea"/>
                <a:cs typeface="+mn-cs"/>
              </a:rPr>
              <a:t> * EHR and ancillary systems, such as laboratory, imaging and pharmacy interoperability</a:t>
            </a:r>
          </a:p>
          <a:p>
            <a:pPr marL="0" lvl="0" indent="0">
              <a:buFont typeface="Arial" panose="020B0604020202020204" pitchFamily="34" charset="0"/>
              <a:buNone/>
            </a:pPr>
            <a:r>
              <a:rPr lang="en-US" sz="1200" kern="1200" dirty="0">
                <a:solidFill>
                  <a:schemeClr val="tx1"/>
                </a:solidFill>
                <a:effectLst/>
                <a:latin typeface="+mn-lt"/>
                <a:ea typeface="+mn-ea"/>
                <a:cs typeface="+mn-cs"/>
              </a:rPr>
              <a:t> * EHR systems and H-I-E networks interoperability</a:t>
            </a:r>
          </a:p>
          <a:p>
            <a:pPr marL="0" lvl="0" indent="0">
              <a:buFont typeface="Arial" panose="020B0604020202020204" pitchFamily="34" charset="0"/>
              <a:buNone/>
            </a:pPr>
            <a:r>
              <a:rPr lang="en-US" sz="1200" kern="1200" dirty="0">
                <a:solidFill>
                  <a:schemeClr val="tx1"/>
                </a:solidFill>
                <a:effectLst/>
                <a:latin typeface="+mn-lt"/>
                <a:ea typeface="+mn-ea"/>
                <a:cs typeface="+mn-cs"/>
              </a:rPr>
              <a:t> * Interoperability among Multiple H-I-E networks forming regional and Nationwide Health Information Networks called N-HINs. </a:t>
            </a:r>
          </a:p>
          <a:p>
            <a:pPr marL="0" lvl="0" indent="0">
              <a:buFont typeface="Arial" panose="020B0604020202020204" pitchFamily="34" charset="0"/>
              <a:buNone/>
            </a:pPr>
            <a:r>
              <a:rPr lang="en-US" sz="120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kern="1200" dirty="0">
                <a:solidFill>
                  <a:schemeClr val="tx1"/>
                </a:solidFill>
                <a:effectLst/>
                <a:latin typeface="+mn-lt"/>
                <a:ea typeface="+mn-ea"/>
                <a:cs typeface="+mn-cs"/>
              </a:rPr>
              <a:t>Qualified HINs called Q-HINs. </a:t>
            </a:r>
            <a:endParaRPr lang="en-US" sz="1200" b="0" baseline="0" dirty="0">
              <a:latin typeface="Arial Narrow" panose="020B0606020202030204" pitchFamily="34" charset="0"/>
            </a:endParaRP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led by Intermountain Healthcare.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led by the HL7 EHR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latin typeface="Arial Narrow" panose="020B0606020202030204" pitchFamily="34" charset="0"/>
              </a:rPr>
              <a:t>- TEFCA</a:t>
            </a:r>
            <a:r>
              <a:rPr lang="en-US" sz="1200" b="0" baseline="0" dirty="0">
                <a:latin typeface="Arial Narrow" panose="020B0606020202030204" pitchFamily="34" charset="0"/>
              </a:rPr>
              <a:t> is the ONC </a:t>
            </a:r>
            <a:r>
              <a:rPr lang="en-US" sz="1200" b="0" i="0" u="none" strike="noStrike" kern="1200" dirty="0">
                <a:solidFill>
                  <a:schemeClr val="tx1"/>
                </a:solidFill>
                <a:effectLst/>
                <a:latin typeface="+mn-lt"/>
                <a:ea typeface="+mn-ea"/>
                <a:cs typeface="+mn-cs"/>
              </a:rPr>
              <a:t>Trusted Exchange Framework and Common Agreement.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Narrow" panose="020B0606020202030204" pitchFamily="34" charset="0"/>
              </a:rPr>
              <a:t>- US-CDI</a:t>
            </a:r>
            <a:r>
              <a:rPr lang="en-US" sz="1200" b="0" dirty="0">
                <a:latin typeface="Arial Narrow" panose="020B0606020202030204" pitchFamily="34" charset="0"/>
              </a:rPr>
              <a:t> is the ONC Common Data for Interoperability. </a:t>
            </a: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algn="l"/>
            <a:endParaRPr lang="en-US" sz="1100" kern="1200" dirty="0">
              <a:solidFill>
                <a:schemeClr val="tx1"/>
              </a:solidFill>
              <a:effectLst/>
              <a:latin typeface="+mn-lt"/>
              <a:ea typeface="+mn-ea"/>
              <a:cs typeface="+mn-cs"/>
            </a:endParaRPr>
          </a:p>
          <a:p>
            <a:pPr algn="l"/>
            <a:endParaRPr lang="en-US" sz="1100" kern="1200" dirty="0">
              <a:solidFill>
                <a:schemeClr val="tx1"/>
              </a:solidFill>
              <a:effectLst/>
              <a:latin typeface="+mn-lt"/>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12</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363819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kern="1200" dirty="0" err="1">
                <a:solidFill>
                  <a:schemeClr val="tx1"/>
                </a:solidFill>
                <a:effectLst/>
                <a:latin typeface="Arial Narrow" panose="020B0606020202030204" pitchFamily="34" charset="0"/>
                <a:ea typeface="+mn-ea"/>
                <a:cs typeface="+mn-cs"/>
              </a:rPr>
              <a:t>Videolast</a:t>
            </a:r>
            <a:r>
              <a:rPr lang="en-US" sz="1100" kern="1200" dirty="0">
                <a:solidFill>
                  <a:schemeClr val="tx1"/>
                </a:solidFill>
                <a:effectLst/>
                <a:latin typeface="Arial Narrow" panose="020B0606020202030204" pitchFamily="34" charset="0"/>
                <a:ea typeface="+mn-ea"/>
                <a:cs typeface="+mn-cs"/>
              </a:rPr>
              <a:t> updated </a:t>
            </a:r>
            <a:r>
              <a:rPr lang="en-US" sz="1100" b="0" dirty="0">
                <a:latin typeface="Arial Narrow" panose="020B0606020202030204" pitchFamily="34" charset="0"/>
              </a:rPr>
              <a:t>2019-03-09.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l"/>
            <a:endParaRPr lang="en-US" sz="1100" b="1" dirty="0">
              <a:latin typeface="Arial Narrow" panose="020B0606020202030204" pitchFamily="34" charset="0"/>
            </a:endParaRPr>
          </a:p>
          <a:p>
            <a:pPr algn="l"/>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200" b="0" u="sng" kern="1200" dirty="0">
                <a:solidFill>
                  <a:schemeClr val="tx1"/>
                </a:solidFill>
                <a:effectLst/>
                <a:latin typeface="+mn-lt"/>
                <a:ea typeface="+mn-ea"/>
                <a:cs typeface="+mn-cs"/>
              </a:rPr>
              <a:t>System Engineering Use of FHIM</a:t>
            </a:r>
            <a:r>
              <a:rPr lang="en-US" sz="1200" b="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demonstrates </a:t>
            </a:r>
            <a:r>
              <a:rPr lang="en-US" sz="1200" kern="1200" dirty="0">
                <a:solidFill>
                  <a:schemeClr val="tx1"/>
                </a:solidFill>
                <a:effectLst/>
                <a:latin typeface="+mn-lt"/>
                <a:ea typeface="+mn-ea"/>
                <a:cs typeface="+mn-cs"/>
              </a:rPr>
              <a:t>how FHIM can contribute within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where, FHIM is interesting by itself; but, FHIM within the HL7 Service Aware Interoperability Framework (</a:t>
            </a:r>
            <a:r>
              <a:rPr lang="en-US" sz="1200" b="1" kern="1200" dirty="0">
                <a:solidFill>
                  <a:schemeClr val="tx1"/>
                </a:solidFill>
                <a:effectLst/>
                <a:latin typeface="+mn-lt"/>
                <a:ea typeface="+mn-ea"/>
                <a:cs typeface="+mn-cs"/>
              </a:rPr>
              <a:t>SAIF</a:t>
            </a:r>
            <a:r>
              <a:rPr lang="en-US" sz="1200" kern="1200" dirty="0">
                <a:solidFill>
                  <a:schemeClr val="tx1"/>
                </a:solidFill>
                <a:effectLst/>
                <a:latin typeface="+mn-lt"/>
                <a:ea typeface="+mn-ea"/>
                <a:cs typeface="+mn-cs"/>
              </a:rPr>
              <a:t>) can help specify SOA components, APIs and platforms. </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Using HL7 SAIF, which is based on ISO RM ODP, we can specify construct systems using FHIM, CIMI DCMs, SOLOR Terminology to build faster, better and cheaper software with improved patient value; where, the value proposition is further discussed in other FHIM training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SAIF has conceptual, logical and implementable models, which are each defined for the following viewpoints:</a:t>
            </a:r>
          </a:p>
          <a:p>
            <a:pPr marL="228600" lvl="0" indent="-228600">
              <a:buFont typeface="+mj-lt"/>
              <a:buAutoNum type="arabicPeriod"/>
            </a:pPr>
            <a:r>
              <a:rPr lang="en-US" sz="1200" b="1" kern="1200" dirty="0">
                <a:solidFill>
                  <a:schemeClr val="tx1"/>
                </a:solidFill>
                <a:effectLst/>
                <a:latin typeface="+mn-lt"/>
                <a:ea typeface="+mn-ea"/>
                <a:cs typeface="+mn-cs"/>
              </a:rPr>
              <a:t>The Enterprise Business</a:t>
            </a:r>
            <a:r>
              <a:rPr lang="en-US" sz="1200" kern="1200" dirty="0">
                <a:solidFill>
                  <a:schemeClr val="tx1"/>
                </a:solidFill>
                <a:effectLst/>
                <a:latin typeface="+mn-lt"/>
                <a:ea typeface="+mn-ea"/>
                <a:cs typeface="+mn-cs"/>
              </a:rPr>
              <a:t> viewpoint shows system context and requirements such as information exchanges and reference standards. </a:t>
            </a:r>
          </a:p>
          <a:p>
            <a:pPr marL="228600" lvl="0" indent="-228600">
              <a:buFont typeface="+mj-lt"/>
              <a:buAutoNum type="arabicPeriod"/>
            </a:pPr>
            <a:r>
              <a:rPr lang="en-US" sz="1200" b="1" kern="1200" dirty="0">
                <a:solidFill>
                  <a:schemeClr val="tx1"/>
                </a:solidFill>
                <a:effectLst/>
                <a:latin typeface="+mn-lt"/>
                <a:ea typeface="+mn-ea"/>
                <a:cs typeface="+mn-cs"/>
              </a:rPr>
              <a:t>The Information</a:t>
            </a:r>
            <a:r>
              <a:rPr lang="en-US" sz="1200" kern="1200" dirty="0">
                <a:solidFill>
                  <a:schemeClr val="tx1"/>
                </a:solidFill>
                <a:effectLst/>
                <a:latin typeface="+mn-lt"/>
                <a:ea typeface="+mn-ea"/>
                <a:cs typeface="+mn-cs"/>
              </a:rPr>
              <a:t> viewpoint shows required system data. </a:t>
            </a:r>
          </a:p>
          <a:p>
            <a:pPr marL="228600" lvl="0" indent="-228600">
              <a:buFont typeface="+mj-lt"/>
              <a:buAutoNum type="arabicPeriod"/>
            </a:pPr>
            <a:r>
              <a:rPr lang="en-US" sz="1200" b="1" kern="1200" dirty="0">
                <a:solidFill>
                  <a:schemeClr val="tx1"/>
                </a:solidFill>
                <a:effectLst/>
                <a:latin typeface="+mn-lt"/>
                <a:ea typeface="+mn-ea"/>
                <a:cs typeface="+mn-cs"/>
              </a:rPr>
              <a:t>The Computation</a:t>
            </a:r>
            <a:r>
              <a:rPr lang="en-US" sz="1200" kern="1200" dirty="0">
                <a:solidFill>
                  <a:schemeClr val="tx1"/>
                </a:solidFill>
                <a:effectLst/>
                <a:latin typeface="+mn-lt"/>
                <a:ea typeface="+mn-ea"/>
                <a:cs typeface="+mn-cs"/>
              </a:rPr>
              <a:t> viewpoint shows software system-structure ­­­­­models &amp; APIs. </a:t>
            </a:r>
          </a:p>
          <a:p>
            <a:pPr marL="228600" lvl="0" indent="-228600">
              <a:buFont typeface="+mj-lt"/>
              <a:buAutoNum type="arabicPeriod"/>
            </a:pPr>
            <a:r>
              <a:rPr lang="en-US" sz="1200" b="1" kern="1200" dirty="0">
                <a:solidFill>
                  <a:schemeClr val="tx1"/>
                </a:solidFill>
                <a:effectLst/>
                <a:latin typeface="+mn-lt"/>
                <a:ea typeface="+mn-ea"/>
                <a:cs typeface="+mn-cs"/>
              </a:rPr>
              <a:t>The Engineering</a:t>
            </a:r>
            <a:r>
              <a:rPr lang="en-US" sz="1200" kern="1200" dirty="0">
                <a:solidFill>
                  <a:schemeClr val="tx1"/>
                </a:solidFill>
                <a:effectLst/>
                <a:latin typeface="+mn-lt"/>
                <a:ea typeface="+mn-ea"/>
                <a:cs typeface="+mn-cs"/>
              </a:rPr>
              <a:t> viewpoint shows required systems infrastructure. </a:t>
            </a:r>
          </a:p>
          <a:p>
            <a:pPr marL="228600" lvl="0" indent="-228600">
              <a:buFont typeface="+mj-lt"/>
              <a:buAutoNum type="arabicPeriod"/>
            </a:pPr>
            <a:r>
              <a:rPr lang="en-US" sz="1200" b="1" kern="1200" dirty="0">
                <a:solidFill>
                  <a:schemeClr val="tx1"/>
                </a:solidFill>
                <a:effectLst/>
                <a:latin typeface="+mn-lt"/>
                <a:ea typeface="+mn-ea"/>
                <a:cs typeface="+mn-cs"/>
              </a:rPr>
              <a:t>The Technology</a:t>
            </a:r>
            <a:r>
              <a:rPr lang="en-US" sz="1200" kern="1200" dirty="0">
                <a:solidFill>
                  <a:schemeClr val="tx1"/>
                </a:solidFill>
                <a:effectLst/>
                <a:latin typeface="+mn-lt"/>
                <a:ea typeface="+mn-ea"/>
                <a:cs typeface="+mn-cs"/>
              </a:rPr>
              <a:t> viewpoint i</a:t>
            </a:r>
            <a:r>
              <a:rPr lang="en-US" sz="1200" b="0" i="0" u="none" strike="noStrike" kern="1200" dirty="0">
                <a:solidFill>
                  <a:schemeClr val="tx1"/>
                </a:solidFill>
                <a:effectLst/>
                <a:latin typeface="+mn-lt"/>
                <a:ea typeface="+mn-ea"/>
                <a:cs typeface="+mn-cs"/>
              </a:rPr>
              <a:t>s the collection of techniques, skills, methods, things and processes used in the production of systems</a:t>
            </a:r>
            <a:r>
              <a:rPr lang="en-US" sz="1200" kern="1200" dirty="0">
                <a:solidFill>
                  <a:schemeClr val="tx1"/>
                </a:solidFill>
                <a:effectLst/>
                <a:latin typeface="+mn-lt"/>
                <a:ea typeface="+mn-ea"/>
                <a:cs typeface="+mn-cs"/>
              </a:rPr>
              <a:t>. Note that each item in the technology viewpoint might have its own ECCF Implementation Guide.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example contains notional healthcare content to describe an approach to building healthcare interoperability guides for interoperable EHR knowledge-based systems. Note that consistency and traceability should be maintained horizontally and vertically within an ECCF matrix.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Conceptual Computation Independent Model (CIM) </a:t>
            </a:r>
            <a:r>
              <a:rPr lang="en-US" sz="1200" kern="1200" dirty="0">
                <a:solidFill>
                  <a:schemeClr val="tx1"/>
                </a:solidFill>
                <a:effectLst/>
                <a:latin typeface="+mn-lt"/>
                <a:ea typeface="+mn-ea"/>
                <a:cs typeface="+mn-cs"/>
              </a:rPr>
              <a:t>describes business context for a system capability, feature or module. For FHIM it describes the who, what, when, where of FHIM data use without specific details.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Enterprise Business Viewpoint </a:t>
            </a:r>
            <a:r>
              <a:rPr lang="en-US" sz="1200" kern="1200" dirty="0">
                <a:solidFill>
                  <a:schemeClr val="tx1"/>
                </a:solidFill>
                <a:effectLst/>
                <a:latin typeface="+mn-lt"/>
                <a:ea typeface="+mn-ea"/>
                <a:cs typeface="+mn-cs"/>
              </a:rPr>
              <a:t>includes Storyboards, Scenarios, Use Cases and other ways to describe the key events, actors, pre and post conditions, tasks, activities and information exchanges that occur.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Information Viewpoint </a:t>
            </a:r>
            <a:r>
              <a:rPr lang="en-US" sz="1200" kern="1200" dirty="0">
                <a:solidFill>
                  <a:schemeClr val="tx1"/>
                </a:solidFill>
                <a:effectLst/>
                <a:latin typeface="+mn-lt"/>
                <a:ea typeface="+mn-ea"/>
                <a:cs typeface="+mn-cs"/>
              </a:rPr>
              <a:t>includes the shared information among actors for each type of event, task or activity using FHIM information, CIMI structures and SOLOR semantics.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Computation Viewpoint </a:t>
            </a:r>
            <a:r>
              <a:rPr lang="en-US" sz="1200" kern="1200" dirty="0">
                <a:solidFill>
                  <a:schemeClr val="tx1"/>
                </a:solidFill>
                <a:effectLst/>
                <a:latin typeface="+mn-lt"/>
                <a:ea typeface="+mn-ea"/>
                <a:cs typeface="+mn-cs"/>
              </a:rPr>
              <a:t>describes the type of data computations to be performed such as analytics, reasoning and decision support.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Engineering Viewpoint </a:t>
            </a:r>
            <a:r>
              <a:rPr lang="en-US" sz="1200" kern="1200" dirty="0">
                <a:solidFill>
                  <a:schemeClr val="tx1"/>
                </a:solidFill>
                <a:effectLst/>
                <a:latin typeface="+mn-lt"/>
                <a:ea typeface="+mn-ea"/>
                <a:cs typeface="+mn-cs"/>
              </a:rPr>
              <a:t>describes the type of required system infrastructure; where in this example, we used EHR knowledge Based Systems.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Conceptual Technical Viewpoint </a:t>
            </a:r>
            <a:r>
              <a:rPr lang="en-US" sz="1200" kern="1200" dirty="0">
                <a:solidFill>
                  <a:schemeClr val="tx1"/>
                </a:solidFill>
                <a:effectLst/>
                <a:latin typeface="+mn-lt"/>
                <a:ea typeface="+mn-ea"/>
                <a:cs typeface="+mn-cs"/>
              </a:rPr>
              <a:t>describes the types of required system infrastructure needed to meet the system requirements. </a:t>
            </a:r>
          </a:p>
          <a:p>
            <a:pPr marL="0" indent="0">
              <a:buFont typeface="+mj-lt"/>
              <a:buNone/>
            </a:pPr>
            <a:r>
              <a:rPr lang="en-US" sz="1200" kern="1200" dirty="0">
                <a:solidFill>
                  <a:schemeClr val="tx1"/>
                </a:solidFill>
                <a:effectLst/>
                <a:latin typeface="+mn-lt"/>
                <a:ea typeface="+mn-ea"/>
                <a:cs typeface="+mn-cs"/>
              </a:rPr>
              <a:t> </a:t>
            </a:r>
          </a:p>
          <a:p>
            <a:pPr marL="0" indent="0">
              <a:buFont typeface="+mj-lt"/>
              <a:buNone/>
            </a:pPr>
            <a:r>
              <a:rPr lang="en-US" sz="1200" b="1" kern="1200" dirty="0">
                <a:solidFill>
                  <a:schemeClr val="tx1"/>
                </a:solidFill>
                <a:effectLst/>
                <a:latin typeface="+mn-lt"/>
                <a:ea typeface="+mn-ea"/>
                <a:cs typeface="+mn-cs"/>
              </a:rPr>
              <a:t>Logical Platform Independent Model (PIM) </a:t>
            </a:r>
            <a:r>
              <a:rPr lang="en-US" sz="1200" kern="1200" dirty="0">
                <a:solidFill>
                  <a:schemeClr val="tx1"/>
                </a:solidFill>
                <a:effectLst/>
                <a:latin typeface="+mn-lt"/>
                <a:ea typeface="+mn-ea"/>
                <a:cs typeface="+mn-cs"/>
              </a:rPr>
              <a:t>describes the business requirements for a system capability, feature or module. In the case of FHIM, it describes the specific FHIM-centric information exchange requirements, independent of a particular implementation platform. </a:t>
            </a:r>
          </a:p>
          <a:p>
            <a:pPr lvl="0"/>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Enterprise Business Viewpoint </a:t>
            </a:r>
            <a:r>
              <a:rPr lang="en-US" sz="1200" kern="1200" dirty="0">
                <a:solidFill>
                  <a:schemeClr val="tx1"/>
                </a:solidFill>
                <a:effectLst/>
                <a:latin typeface="+mn-lt"/>
                <a:ea typeface="+mn-ea"/>
                <a:cs typeface="+mn-cs"/>
              </a:rPr>
              <a:t>includes the EHR-S FM domains, tasks, and conformance to describe the requirements conformance criteria for the key actors, tasks, activities and data flows that occur when a system is used. In the case of FHIM, a subset of the EHR-S FM domains, tasks and conformance criteria can be used for a specific system, component or module.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Information Viewpoint </a:t>
            </a:r>
            <a:r>
              <a:rPr lang="en-US" sz="1200" kern="1200" dirty="0">
                <a:solidFill>
                  <a:schemeClr val="tx1"/>
                </a:solidFill>
                <a:effectLst/>
                <a:latin typeface="+mn-lt"/>
                <a:ea typeface="+mn-ea"/>
                <a:cs typeface="+mn-cs"/>
              </a:rPr>
              <a:t>includes the required FHIM domains, classes, associations, CIMI DCMs and data element terminology appropriate to a specific Implementation Guide.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Computation Viewpoint </a:t>
            </a:r>
            <a:r>
              <a:rPr lang="en-US" sz="1200" kern="1200" dirty="0">
                <a:solidFill>
                  <a:schemeClr val="tx1"/>
                </a:solidFill>
                <a:effectLst/>
                <a:latin typeface="+mn-lt"/>
                <a:ea typeface="+mn-ea"/>
                <a:cs typeface="+mn-cs"/>
              </a:rPr>
              <a:t>provides the business requirements for software functions, procedures, methods, services and queries used by the system.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Engineering Viewpoint</a:t>
            </a:r>
            <a:r>
              <a:rPr lang="en-US" sz="1200" kern="1200" dirty="0">
                <a:solidFill>
                  <a:schemeClr val="tx1"/>
                </a:solidFill>
                <a:effectLst/>
                <a:latin typeface="+mn-lt"/>
                <a:ea typeface="+mn-ea"/>
                <a:cs typeface="+mn-cs"/>
              </a:rPr>
              <a:t> gives the business requirements for the system infrastructure, based on the system type such as, for EHR knowledge Based Systems you might include CDS rules, Analytics and Reasoning engines.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Logical Technical Viewpoint </a:t>
            </a:r>
            <a:r>
              <a:rPr lang="en-US" sz="1200" kern="1200" dirty="0">
                <a:solidFill>
                  <a:schemeClr val="tx1"/>
                </a:solidFill>
                <a:effectLst/>
                <a:latin typeface="+mn-lt"/>
                <a:ea typeface="+mn-ea"/>
                <a:cs typeface="+mn-cs"/>
              </a:rPr>
              <a:t>describes the requirements for </a:t>
            </a:r>
            <a:r>
              <a:rPr lang="en-US" sz="1200" b="0" i="0" u="none" strike="noStrike" kern="1200" dirty="0">
                <a:solidFill>
                  <a:schemeClr val="tx1"/>
                </a:solidFill>
                <a:effectLst/>
                <a:latin typeface="+mn-lt"/>
                <a:ea typeface="+mn-ea"/>
                <a:cs typeface="+mn-cs"/>
              </a:rPr>
              <a:t>techniques, skills, methods, things and processes used in the production of components</a:t>
            </a:r>
            <a:r>
              <a:rPr lang="en-US" sz="1200" kern="1200" dirty="0">
                <a:solidFill>
                  <a:schemeClr val="tx1"/>
                </a:solidFill>
                <a:effectLst/>
                <a:latin typeface="+mn-lt"/>
                <a:ea typeface="+mn-ea"/>
                <a:cs typeface="+mn-cs"/>
              </a:rPr>
              <a:t> used to construct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Implementable Platform Specific Model (PSM) </a:t>
            </a:r>
            <a:r>
              <a:rPr lang="en-US" sz="1200" kern="1200" dirty="0">
                <a:solidFill>
                  <a:schemeClr val="tx1"/>
                </a:solidFill>
                <a:effectLst/>
                <a:latin typeface="+mn-lt"/>
                <a:ea typeface="+mn-ea"/>
                <a:cs typeface="+mn-cs"/>
              </a:rPr>
              <a:t>specifies the business system implementation requirements-specifications for a system capability, feature or module. It specifies the implementation paradigm for FHIM data use, specific to one or more implementation platforms. There may be many PSMs for one PIM.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Enterprise Business Viewpoint </a:t>
            </a:r>
            <a:r>
              <a:rPr lang="en-US" sz="1200" kern="1200" dirty="0">
                <a:solidFill>
                  <a:schemeClr val="tx1"/>
                </a:solidFill>
                <a:effectLst/>
                <a:latin typeface="+mn-lt"/>
                <a:ea typeface="+mn-ea"/>
                <a:cs typeface="+mn-cs"/>
              </a:rPr>
              <a:t>includes the </a:t>
            </a:r>
            <a:r>
              <a:rPr lang="fr-FR" sz="1200" kern="1200" dirty="0">
                <a:solidFill>
                  <a:schemeClr val="tx1"/>
                </a:solidFill>
                <a:effectLst/>
                <a:latin typeface="+mn-lt"/>
                <a:ea typeface="+mn-ea"/>
                <a:cs typeface="+mn-cs"/>
              </a:rPr>
              <a:t>Transactions and Transaction Sets’ e. g. , I-H-E profiles </a:t>
            </a:r>
            <a:r>
              <a:rPr lang="en-US" sz="1200" kern="1200" dirty="0">
                <a:solidFill>
                  <a:schemeClr val="tx1"/>
                </a:solidFill>
                <a:effectLst/>
                <a:latin typeface="+mn-lt"/>
                <a:ea typeface="+mn-ea"/>
                <a:cs typeface="+mn-cs"/>
              </a:rPr>
              <a:t>supporting the actors, tasks and activities and data flows that occur as a system is used.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Information Viewpoint </a:t>
            </a:r>
            <a:r>
              <a:rPr lang="en-US" sz="1200" kern="1200" dirty="0">
                <a:solidFill>
                  <a:schemeClr val="tx1"/>
                </a:solidFill>
                <a:effectLst/>
                <a:latin typeface="+mn-lt"/>
                <a:ea typeface="+mn-ea"/>
                <a:cs typeface="+mn-cs"/>
              </a:rPr>
              <a:t>includes the Clinical Statements, V-SAC Value and Code sets, SOLOR A N F Analysis Normal Form that support the FHIM domains, their classes, associations, CIMI DCMs and data element terminology specifications.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Computation Viewpoint </a:t>
            </a:r>
            <a:r>
              <a:rPr lang="en-US" sz="1200" kern="1200" dirty="0">
                <a:solidFill>
                  <a:schemeClr val="tx1"/>
                </a:solidFill>
                <a:effectLst/>
                <a:latin typeface="+mn-lt"/>
                <a:ea typeface="+mn-ea"/>
                <a:cs typeface="+mn-cs"/>
              </a:rPr>
              <a:t>includes the SOLOR E L plus </a:t>
            </a:r>
            <a:r>
              <a:rPr lang="en-US" sz="1200" kern="1200" dirty="0" err="1">
                <a:solidFill>
                  <a:schemeClr val="tx1"/>
                </a:solidFill>
                <a:effectLst/>
                <a:latin typeface="+mn-lt"/>
                <a:ea typeface="+mn-ea"/>
                <a:cs typeface="+mn-cs"/>
              </a:rPr>
              <a:t>plus</a:t>
            </a:r>
            <a:r>
              <a:rPr lang="en-US" sz="1200" kern="1200" dirty="0">
                <a:solidFill>
                  <a:schemeClr val="tx1"/>
                </a:solidFill>
                <a:effectLst/>
                <a:latin typeface="+mn-lt"/>
                <a:ea typeface="+mn-ea"/>
                <a:cs typeface="+mn-cs"/>
              </a:rPr>
              <a:t> descriptive logic, templates FHIR, CCDA, V2 Implementation Guides such as Argonauts and DaVinci, that supports the software functions, procedures, methods, services and queries used by the system. </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Engineering Viewpoint </a:t>
            </a:r>
            <a:r>
              <a:rPr lang="en-US" sz="1200" kern="1200" dirty="0">
                <a:solidFill>
                  <a:schemeClr val="tx1"/>
                </a:solidFill>
                <a:effectLst/>
                <a:latin typeface="+mn-lt"/>
                <a:ea typeface="+mn-ea"/>
                <a:cs typeface="+mn-cs"/>
              </a:rPr>
              <a:t>specifies the APIs, platforms and components, such as HSPC SMART on FHIR components that implement the required system infrastructure, for the type of desired system. As an example, for a knowledge Based Systems you might include CDS rules, Analytics, and Reasoner engines</a:t>
            </a:r>
          </a:p>
          <a:p>
            <a:pPr marL="228600" lvl="0" indent="-228600">
              <a:buFont typeface="+mj-lt"/>
              <a:buAutoNum type="arabicPeriod"/>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Implementable Technical Viewpoint </a:t>
            </a:r>
            <a:r>
              <a:rPr lang="en-US" sz="1200" kern="1200" dirty="0">
                <a:solidFill>
                  <a:schemeClr val="tx1"/>
                </a:solidFill>
                <a:effectLst/>
                <a:latin typeface="+mn-lt"/>
                <a:ea typeface="+mn-ea"/>
                <a:cs typeface="+mn-cs"/>
              </a:rPr>
              <a:t>specifies the </a:t>
            </a:r>
            <a:r>
              <a:rPr lang="en-US" sz="1200" b="0" i="0" u="none" strike="noStrike" kern="1200" dirty="0">
                <a:solidFill>
                  <a:schemeClr val="tx1"/>
                </a:solidFill>
                <a:effectLst/>
                <a:latin typeface="+mn-lt"/>
                <a:ea typeface="+mn-ea"/>
                <a:cs typeface="+mn-cs"/>
              </a:rPr>
              <a:t>techniques, skills, methods, things and processes used in the production of components</a:t>
            </a:r>
            <a:r>
              <a:rPr lang="en-US" sz="1200" kern="1200" dirty="0">
                <a:solidFill>
                  <a:schemeClr val="tx1"/>
                </a:solidFill>
                <a:effectLst/>
                <a:latin typeface="+mn-lt"/>
                <a:ea typeface="+mn-ea"/>
                <a:cs typeface="+mn-cs"/>
              </a:rPr>
              <a:t> used to construct the system.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ACRONYMS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FHIM</a:t>
            </a:r>
            <a:r>
              <a:rPr lang="en-US" sz="1200" kern="1200" dirty="0">
                <a:solidFill>
                  <a:schemeClr val="tx1"/>
                </a:solidFill>
                <a:effectLst/>
                <a:latin typeface="+mn-lt"/>
                <a:ea typeface="+mn-ea"/>
                <a:cs typeface="+mn-cs"/>
              </a:rPr>
              <a:t> is the Federal Health Information Model sponsored by the US Health and Human Services Office of the National Coordinator. </a:t>
            </a:r>
          </a:p>
          <a:p>
            <a:r>
              <a:rPr lang="en-US" sz="1200" b="1" kern="1200" dirty="0">
                <a:solidFill>
                  <a:schemeClr val="tx1"/>
                </a:solidFill>
                <a:effectLst/>
                <a:latin typeface="+mn-lt"/>
                <a:ea typeface="+mn-ea"/>
                <a:cs typeface="+mn-cs"/>
              </a:rPr>
              <a:t>CIMI DCMs </a:t>
            </a:r>
            <a:r>
              <a:rPr lang="en-US" sz="1200" kern="1200" dirty="0">
                <a:solidFill>
                  <a:schemeClr val="tx1"/>
                </a:solidFill>
                <a:effectLst/>
                <a:latin typeface="+mn-lt"/>
                <a:ea typeface="+mn-ea"/>
                <a:cs typeface="+mn-cs"/>
              </a:rPr>
              <a:t>are the HL7 Clinical Information Model Initiative Detailed Clinical Models. DCMs may be constrained from FHIM archetypes. CIMI work is led by Intermountain Healthcare. </a:t>
            </a:r>
          </a:p>
          <a:p>
            <a:r>
              <a:rPr lang="en-US" sz="1200" b="1" kern="1200" dirty="0">
                <a:solidFill>
                  <a:schemeClr val="tx1"/>
                </a:solidFill>
                <a:effectLst/>
                <a:latin typeface="+mn-lt"/>
                <a:ea typeface="+mn-ea"/>
                <a:cs typeface="+mn-cs"/>
              </a:rPr>
              <a:t>EHR-S FM </a:t>
            </a:r>
            <a:r>
              <a:rPr lang="en-US" sz="1200" kern="1200" dirty="0">
                <a:solidFill>
                  <a:schemeClr val="tx1"/>
                </a:solidFill>
                <a:effectLst/>
                <a:latin typeface="+mn-lt"/>
                <a:ea typeface="+mn-ea"/>
                <a:cs typeface="+mn-cs"/>
              </a:rPr>
              <a:t>is the HL7 EHR System Functional Model and is led by the HL7 EHR workgroup</a:t>
            </a:r>
          </a:p>
          <a:p>
            <a:r>
              <a:rPr lang="en-US" sz="1200" b="1" kern="1200" dirty="0">
                <a:solidFill>
                  <a:schemeClr val="tx1"/>
                </a:solidFill>
                <a:effectLst/>
                <a:latin typeface="+mn-lt"/>
                <a:ea typeface="+mn-ea"/>
                <a:cs typeface="+mn-cs"/>
              </a:rPr>
              <a:t>SAIF ECCF </a:t>
            </a:r>
            <a:r>
              <a:rPr lang="en-US" sz="1200" kern="1200" dirty="0">
                <a:solidFill>
                  <a:schemeClr val="tx1"/>
                </a:solidFill>
                <a:effectLst/>
                <a:latin typeface="+mn-lt"/>
                <a:ea typeface="+mn-ea"/>
                <a:cs typeface="+mn-cs"/>
              </a:rPr>
              <a:t>is the HL7 Service Aware Interoperability Framework Enterprise Compliance and Conformance Framework, which is based on the ISO RM ODP International Standards Organization Reference Model of Open Distributed Processing. </a:t>
            </a:r>
          </a:p>
          <a:p>
            <a:r>
              <a:rPr lang="en-US" sz="1200" b="1" kern="1200" dirty="0">
                <a:solidFill>
                  <a:schemeClr val="tx1"/>
                </a:solidFill>
                <a:effectLst/>
                <a:latin typeface="+mn-lt"/>
                <a:ea typeface="+mn-ea"/>
                <a:cs typeface="+mn-cs"/>
              </a:rPr>
              <a:t>SOLOR</a:t>
            </a:r>
            <a:r>
              <a:rPr lang="en-US" sz="1200" kern="1200" dirty="0">
                <a:solidFill>
                  <a:schemeClr val="tx1"/>
                </a:solidFill>
                <a:effectLst/>
                <a:latin typeface="+mn-lt"/>
                <a:ea typeface="+mn-ea"/>
                <a:cs typeface="+mn-cs"/>
              </a:rPr>
              <a:t> IS THE HSPC Healthcare Services Platform Consortium S N O M E 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and is led by the Veterans Administration. </a:t>
            </a:r>
          </a:p>
          <a:p>
            <a:r>
              <a:rPr lang="en-US" sz="1200" b="1" kern="1200" dirty="0">
                <a:solidFill>
                  <a:schemeClr val="tx1"/>
                </a:solidFill>
                <a:effectLst/>
                <a:latin typeface="+mn-lt"/>
                <a:ea typeface="+mn-ea"/>
                <a:cs typeface="+mn-cs"/>
              </a:rPr>
              <a:t>V SAC</a:t>
            </a:r>
            <a:r>
              <a:rPr lang="en-US" sz="1200" kern="1200" dirty="0">
                <a:solidFill>
                  <a:schemeClr val="tx1"/>
                </a:solidFill>
                <a:effectLst/>
                <a:latin typeface="+mn-lt"/>
                <a:ea typeface="+mn-ea"/>
                <a:cs typeface="+mn-cs"/>
              </a:rPr>
              <a:t> is the National Library of Medicine Value set Authority Center.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13</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129043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2019-03-02.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algn="l"/>
            <a:endParaRPr lang="en-US" sz="1200" b="1" dirty="0">
              <a:latin typeface="Arial Narrow" panose="020B0606020202030204" pitchFamily="34" charset="0"/>
            </a:endParaRPr>
          </a:p>
          <a:p>
            <a:pPr algn="l"/>
            <a:r>
              <a:rPr lang="en-US" sz="1200" b="1" u="none" dirty="0">
                <a:latin typeface="Arial Narrow" panose="020B0606020202030204" pitchFamily="34" charset="0"/>
              </a:rPr>
              <a:t>Training Objective</a:t>
            </a:r>
            <a:r>
              <a:rPr lang="en-US" sz="1200" b="0" u="none" dirty="0">
                <a:latin typeface="Arial Narrow" panose="020B0606020202030204" pitchFamily="34" charset="0"/>
              </a:rPr>
              <a:t>: “</a:t>
            </a:r>
            <a:r>
              <a:rPr lang="en-US" sz="1200" b="0" u="sng" kern="1200" dirty="0">
                <a:solidFill>
                  <a:schemeClr val="tx1"/>
                </a:solidFill>
                <a:effectLst/>
                <a:latin typeface="+mn-lt"/>
                <a:ea typeface="+mn-ea"/>
                <a:cs typeface="+mn-cs"/>
              </a:rPr>
              <a:t>Notional FHIM to FHIR Methodology</a:t>
            </a:r>
            <a:r>
              <a:rPr lang="en-US" sz="1200" b="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b="0" kern="1200" dirty="0">
                <a:solidFill>
                  <a:schemeClr val="tx1"/>
                </a:solidFill>
                <a:effectLst/>
                <a:latin typeface="+mn-lt"/>
                <a:ea typeface="+mn-ea"/>
                <a:cs typeface="+mn-cs"/>
              </a:rPr>
              <a:t>walks through a </a:t>
            </a:r>
            <a:r>
              <a:rPr lang="en-US" sz="1200" kern="1200" dirty="0">
                <a:solidFill>
                  <a:schemeClr val="tx1"/>
                </a:solidFill>
                <a:effectLst/>
                <a:latin typeface="+mn-lt"/>
                <a:ea typeface="+mn-ea"/>
                <a:cs typeface="+mn-cs"/>
              </a:rPr>
              <a:t>FHIM-based FHIR Model Driven Architecture (</a:t>
            </a:r>
            <a:r>
              <a:rPr lang="en-US" sz="1200" b="1" kern="1200" dirty="0">
                <a:solidFill>
                  <a:schemeClr val="tx1"/>
                </a:solidFill>
                <a:effectLst/>
                <a:latin typeface="+mn-lt"/>
                <a:ea typeface="+mn-ea"/>
                <a:cs typeface="+mn-cs"/>
              </a:rPr>
              <a:t>MDA</a:t>
            </a:r>
            <a:r>
              <a:rPr lang="en-US" sz="1200" kern="1200" dirty="0">
                <a:solidFill>
                  <a:schemeClr val="tx1"/>
                </a:solidFill>
                <a:effectLst/>
                <a:latin typeface="+mn-lt"/>
                <a:ea typeface="+mn-ea"/>
                <a:cs typeface="+mn-cs"/>
              </a:rPr>
              <a:t>) process; where, we start with a use-case model with scenarios, which are refined into a Service Oriented Architecture (</a:t>
            </a:r>
            <a:r>
              <a:rPr lang="en-US" sz="1200" b="1" kern="1200" dirty="0">
                <a:solidFill>
                  <a:schemeClr val="tx1"/>
                </a:solidFill>
                <a:effectLst/>
                <a:latin typeface="+mn-lt"/>
                <a:ea typeface="+mn-ea"/>
                <a:cs typeface="+mn-cs"/>
              </a:rPr>
              <a:t>SOA</a:t>
            </a:r>
            <a:r>
              <a:rPr lang="en-US" sz="1200" kern="1200" dirty="0">
                <a:solidFill>
                  <a:schemeClr val="tx1"/>
                </a:solidFill>
                <a:effectLst/>
                <a:latin typeface="+mn-lt"/>
                <a:ea typeface="+mn-ea"/>
                <a:cs typeface="+mn-cs"/>
              </a:rPr>
              <a:t>) with SOA components and APIs system-design. Automated Model Driven Development (</a:t>
            </a:r>
            <a:r>
              <a:rPr lang="en-US" sz="1200" b="1" kern="1200" dirty="0">
                <a:solidFill>
                  <a:schemeClr val="tx1"/>
                </a:solidFill>
                <a:effectLst/>
                <a:latin typeface="+mn-lt"/>
                <a:ea typeface="+mn-ea"/>
                <a:cs typeface="+mn-cs"/>
              </a:rPr>
              <a:t>MDD</a:t>
            </a:r>
            <a:r>
              <a:rPr lang="en-US" sz="1200" kern="1200" dirty="0">
                <a:solidFill>
                  <a:schemeClr val="tx1"/>
                </a:solidFill>
                <a:effectLst/>
                <a:latin typeface="+mn-lt"/>
                <a:ea typeface="+mn-ea"/>
                <a:cs typeface="+mn-cs"/>
              </a:rPr>
              <a:t>) results in an agile methodology to produce documentation, test, certification and training artefacts. </a:t>
            </a:r>
          </a:p>
          <a:p>
            <a:pPr algn="l"/>
            <a:endParaRPr lang="en-US" sz="1200" kern="1200" dirty="0">
              <a:solidFill>
                <a:schemeClr val="tx1"/>
              </a:solidFill>
              <a:effectLst/>
              <a:latin typeface="+mn-lt"/>
              <a:ea typeface="+mn-ea"/>
              <a:cs typeface="+mn-cs"/>
            </a:endParaRPr>
          </a:p>
          <a:p>
            <a:pPr lvl="1" rtl="0" fontAlgn="ctr"/>
            <a:r>
              <a:rPr lang="en-US" sz="1200" b="0" i="0" kern="1200" dirty="0">
                <a:solidFill>
                  <a:schemeClr val="tx1"/>
                </a:solidFill>
                <a:effectLst/>
                <a:latin typeface="+mn-lt"/>
                <a:ea typeface="+mn-ea"/>
                <a:cs typeface="+mn-cs"/>
              </a:rPr>
              <a:t>1. - Organized into EHR-S FM clinical-domain functional conformance-criteria </a:t>
            </a:r>
          </a:p>
          <a:p>
            <a:pPr lvl="1" rtl="0" fontAlgn="ctr"/>
            <a:r>
              <a:rPr lang="en-US" sz="1200" b="0" i="0" kern="1200" dirty="0">
                <a:solidFill>
                  <a:schemeClr val="tx1"/>
                </a:solidFill>
                <a:effectLst/>
                <a:latin typeface="+mn-lt"/>
                <a:ea typeface="+mn-ea"/>
                <a:cs typeface="+mn-cs"/>
              </a:rPr>
              <a:t>2. - Aligned with US-CDI-FHIM-CIMI clinical-domain architypes and patterns for findings, orders, procedures, etc. </a:t>
            </a:r>
          </a:p>
          <a:p>
            <a:pPr lvl="1" rtl="0" fontAlgn="ctr"/>
            <a:r>
              <a:rPr lang="en-US" sz="1200" b="0" i="0" kern="1200" dirty="0">
                <a:solidFill>
                  <a:schemeClr val="tx1"/>
                </a:solidFill>
                <a:effectLst/>
                <a:latin typeface="+mn-lt"/>
                <a:ea typeface="+mn-ea"/>
                <a:cs typeface="+mn-cs"/>
              </a:rPr>
              <a:t>3. - Where, US-CDI data elements and classes are harmonized within FHIM and FHIM architype patterns are constrained into CIMI logical DCM Detailed Clinical Models to specify </a:t>
            </a:r>
          </a:p>
          <a:p>
            <a:pPr lvl="1" rtl="0" fontAlgn="ctr"/>
            <a:r>
              <a:rPr lang="en-US" sz="1200" b="0" i="0" kern="1200" dirty="0">
                <a:solidFill>
                  <a:schemeClr val="tx1"/>
                </a:solidFill>
                <a:effectLst/>
                <a:latin typeface="+mn-lt"/>
                <a:ea typeface="+mn-ea"/>
                <a:cs typeface="+mn-cs"/>
              </a:rPr>
              <a:t>V2, FHIR and C-CDA, etc. structure-definitions bound to SOLOR vocabularies and code sets</a:t>
            </a: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Resulting in interoperable and requirements traceable HL7 FHIR, CDA and V2 profile and extension implementation guides, APIs, components &amp; services used for data sharing among learning systems’ analytics, reasoning and decision support systems. </a:t>
            </a:r>
          </a:p>
          <a:p>
            <a:pPr rtl="0" fontAlgn="ctr"/>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methodology can positively impacts inconsistent Extraction, Transfer and Load (</a:t>
            </a:r>
            <a:r>
              <a:rPr lang="en-US" sz="1200" b="1" kern="1200" dirty="0">
                <a:solidFill>
                  <a:schemeClr val="tx1"/>
                </a:solidFill>
                <a:effectLst/>
                <a:latin typeface="+mn-lt"/>
                <a:ea typeface="+mn-ea"/>
                <a:cs typeface="+mn-cs"/>
              </a:rPr>
              <a:t>ETL</a:t>
            </a:r>
            <a:r>
              <a:rPr lang="en-US" sz="1200" kern="1200" dirty="0">
                <a:solidFill>
                  <a:schemeClr val="tx1"/>
                </a:solidFill>
                <a:effectLst/>
                <a:latin typeface="+mn-lt"/>
                <a:ea typeface="+mn-ea"/>
                <a:cs typeface="+mn-cs"/>
              </a:rPr>
              <a:t>) processes that put HIN data at risk. Federal Agencies, partners, venders and contractors should incorporate these modern best-practice (standards, methodologies, technologies and tools) to enhance semantic interoperability. </a:t>
            </a:r>
          </a:p>
          <a:p>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In the slide, we specify a R-DAM Reference Domain Analysis Model in steps 1-2 EHR-S FM System Functional Model with the FHIM Federal Health Information Model enables the formation of a SOA reference model for open distributed processing. </a:t>
            </a:r>
          </a:p>
          <a:p>
            <a:pPr marL="228600" indent="-228600">
              <a:buFont typeface="+mj-lt"/>
              <a:buAutoNum type="arabicPeriod"/>
            </a:pPr>
            <a:r>
              <a:rPr lang="en-US" sz="1200" kern="1200" dirty="0">
                <a:solidFill>
                  <a:schemeClr val="tx1"/>
                </a:solidFill>
                <a:effectLst/>
                <a:latin typeface="+mn-lt"/>
                <a:ea typeface="+mn-ea"/>
                <a:cs typeface="+mn-cs"/>
              </a:rPr>
              <a:t>SOA domain-specific cohesive object spheres, of knowledge, activities and influence can maintain conceptual integrity within loosely coupled HIT components; where, context-specific clinical objects of functions and data can be validated by clinical domain SMEs and stakeholders. </a:t>
            </a:r>
          </a:p>
          <a:p>
            <a:pPr marL="228600" indent="-228600">
              <a:buFont typeface="+mj-lt"/>
              <a:buAutoNum type="arabicPeriod"/>
            </a:pPr>
            <a:r>
              <a:rPr lang="en-US" sz="1200" kern="1200" dirty="0">
                <a:solidFill>
                  <a:schemeClr val="tx1"/>
                </a:solidFill>
                <a:effectLst/>
                <a:latin typeface="+mn-lt"/>
                <a:ea typeface="+mn-ea"/>
                <a:cs typeface="+mn-cs"/>
              </a:rPr>
              <a:t>In the slide, a clinical analyst and informaticist can bootstrap a new project with </a:t>
            </a:r>
          </a:p>
          <a:p>
            <a:pPr marL="457200" lvl="1" indent="0">
              <a:buFont typeface="+mj-lt"/>
              <a:buNone/>
            </a:pPr>
            <a:r>
              <a:rPr lang="en-US" sz="1200" b="1" u="sng"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EHR-S FM clinical-requirements stated as conformance criteria, mapped to </a:t>
            </a:r>
          </a:p>
          <a:p>
            <a:pPr marL="457200" lvl="1" indent="0">
              <a:buFont typeface="+mj-lt"/>
              <a:buNone/>
            </a:pPr>
            <a:r>
              <a:rPr lang="en-US" sz="1200" b="1" u="sng" kern="1200" dirty="0">
                <a:solidFill>
                  <a:schemeClr val="tx1"/>
                </a:solidFill>
                <a:effectLst/>
                <a:latin typeface="+mn-lt"/>
                <a:ea typeface="+mn-ea"/>
                <a:cs typeface="+mn-cs"/>
              </a:rPr>
              <a:t>2</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FHIM domain-specific data requirements. This domain data can be constrained to </a:t>
            </a:r>
          </a:p>
          <a:p>
            <a:pPr marL="457200" lvl="1" indent="0">
              <a:buFont typeface="+mj-lt"/>
              <a:buNone/>
            </a:pPr>
            <a:r>
              <a:rPr lang="en-US" sz="1200" b="1" u="sng" kern="12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application-specific clinical statements specified as </a:t>
            </a:r>
          </a:p>
          <a:p>
            <a:pPr marL="457200" lvl="1" indent="0">
              <a:buFont typeface="+mj-lt"/>
              <a:buNone/>
            </a:pPr>
            <a:r>
              <a:rPr lang="en-US" sz="1200" b="1" u="sng"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logical CIMI-compliant DCM Detailed Clinical Models, which can be represented as FHIR Structure Definition. DCMs can be bound to </a:t>
            </a:r>
          </a:p>
          <a:p>
            <a:pPr marL="457200" lvl="1" indent="0">
              <a:buFont typeface="+mj-lt"/>
              <a:buNone/>
            </a:pPr>
            <a:r>
              <a:rPr lang="en-US" sz="1200" b="1" u="sng"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 SOLOR terminology to specify consistent and requirements traceability</a:t>
            </a:r>
          </a:p>
          <a:p>
            <a:pPr marL="457200" lvl="1" indent="0">
              <a:buFont typeface="+mj-lt"/>
              <a:buNone/>
            </a:pPr>
            <a:r>
              <a:rPr lang="en-US" sz="1200" b="1" u="sng" kern="12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Standard I-G Implementation Guides for FHIR profiles, C-CDA templates and V2 artefacts. </a:t>
            </a:r>
          </a:p>
          <a:p>
            <a:pPr marL="457200" lvl="1" indent="0">
              <a:buFont typeface="+mj-lt"/>
              <a:buNone/>
            </a:pP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Large scale enterprise initiatives</a:t>
            </a:r>
            <a:r>
              <a:rPr lang="en-US" sz="1200" kern="1200" dirty="0">
                <a:solidFill>
                  <a:schemeClr val="tx1"/>
                </a:solidFill>
                <a:effectLst/>
                <a:latin typeface="+mn-lt"/>
                <a:ea typeface="+mn-ea"/>
                <a:cs typeface="+mn-cs"/>
              </a:rPr>
              <a:t> can have rigorous development of DCMs by seasoned clinical professionals in steps </a:t>
            </a:r>
            <a:r>
              <a:rPr lang="en-US" sz="1200" b="1" u="sng" kern="1200" dirty="0">
                <a:solidFill>
                  <a:schemeClr val="tx1"/>
                </a:solidFill>
                <a:effectLst/>
                <a:latin typeface="+mn-lt"/>
                <a:ea typeface="+mn-ea"/>
                <a:cs typeface="+mn-cs"/>
              </a:rPr>
              <a:t>1 through 6</a:t>
            </a:r>
            <a:r>
              <a:rPr lang="en-US" sz="1200" kern="1200" dirty="0">
                <a:solidFill>
                  <a:schemeClr val="tx1"/>
                </a:solidFill>
                <a:effectLst/>
                <a:latin typeface="+mn-lt"/>
                <a:ea typeface="+mn-ea"/>
                <a:cs typeface="+mn-cs"/>
              </a:rPr>
              <a:t>, resulting in faster, better and cheaper re-usable software components by Healthcare IT developers in Steps </a:t>
            </a:r>
            <a:r>
              <a:rPr lang="en-US" sz="1200" b="1" u="sng" kern="1200" dirty="0">
                <a:solidFill>
                  <a:schemeClr val="tx1"/>
                </a:solidFill>
                <a:effectLst/>
                <a:latin typeface="+mn-lt"/>
                <a:ea typeface="+mn-ea"/>
                <a:cs typeface="+mn-cs"/>
              </a:rPr>
              <a:t>6 through 8</a:t>
            </a:r>
            <a:r>
              <a:rPr lang="en-US" sz="1200" kern="1200" dirty="0">
                <a:solidFill>
                  <a:schemeClr val="tx1"/>
                </a:solidFill>
                <a:effectLst/>
                <a:latin typeface="+mn-lt"/>
                <a:ea typeface="+mn-ea"/>
                <a:cs typeface="+mn-cs"/>
              </a:rPr>
              <a:t>. SDLC consistency can be verified by Model Driven Message Interface (</a:t>
            </a:r>
            <a:r>
              <a:rPr lang="en-US" sz="1200" b="1" kern="1200" dirty="0">
                <a:solidFill>
                  <a:schemeClr val="tx1"/>
                </a:solidFill>
                <a:effectLst/>
                <a:latin typeface="+mn-lt"/>
                <a:ea typeface="+mn-ea"/>
                <a:cs typeface="+mn-cs"/>
              </a:rPr>
              <a:t>MDMI</a:t>
            </a:r>
            <a:r>
              <a:rPr lang="en-US" sz="1200" kern="1200" dirty="0">
                <a:solidFill>
                  <a:schemeClr val="tx1"/>
                </a:solidFill>
                <a:effectLst/>
                <a:latin typeface="+mn-lt"/>
                <a:ea typeface="+mn-ea"/>
                <a:cs typeface="+mn-cs"/>
              </a:rPr>
              <a:t>) tools in Step </a:t>
            </a:r>
            <a:r>
              <a:rPr lang="en-US" sz="1200" b="1" u="sng" kern="1200" dirty="0">
                <a:solidFill>
                  <a:schemeClr val="tx1"/>
                </a:solidFill>
                <a:effectLst/>
                <a:latin typeface="+mn-lt"/>
                <a:ea typeface="+mn-ea"/>
                <a:cs typeface="+mn-cs"/>
              </a:rPr>
              <a:t>9</a:t>
            </a:r>
            <a:r>
              <a:rPr lang="en-US" sz="1200" kern="1200" dirty="0">
                <a:solidFill>
                  <a:schemeClr val="tx1"/>
                </a:solidFill>
                <a:effectLst/>
                <a:latin typeface="+mn-lt"/>
                <a:ea typeface="+mn-ea"/>
                <a:cs typeface="+mn-cs"/>
              </a:rPr>
              <a:t> resulting-in improved interoperability from FHIM,CIMI, SOLOR, EHR-FM compliance.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Small scale site initiatives</a:t>
            </a:r>
            <a:r>
              <a:rPr lang="en-US" sz="1200" kern="1200" dirty="0">
                <a:solidFill>
                  <a:schemeClr val="tx1"/>
                </a:solidFill>
                <a:effectLst/>
                <a:latin typeface="+mn-lt"/>
                <a:ea typeface="+mn-ea"/>
                <a:cs typeface="+mn-cs"/>
              </a:rPr>
              <a:t> can have individual developers profile or extend step </a:t>
            </a:r>
            <a:r>
              <a:rPr lang="en-US" sz="1200" b="1" u="sng" kern="1200" dirty="0">
                <a:solidFill>
                  <a:schemeClr val="tx1"/>
                </a:solidFill>
                <a:effectLst/>
                <a:latin typeface="+mn-lt"/>
                <a:ea typeface="+mn-ea"/>
                <a:cs typeface="+mn-cs"/>
              </a:rPr>
              <a:t>6</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FHIR, CDA or V2 standards </a:t>
            </a:r>
            <a:r>
              <a:rPr lang="en-US" sz="1200" b="1"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start with step </a:t>
            </a:r>
            <a:r>
              <a:rPr lang="en-US" sz="1200" b="1" u="sng"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Reusable Component Libraries to create step </a:t>
            </a:r>
            <a:r>
              <a:rPr lang="en-US" sz="1200" b="1" u="sng"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Fit for Purpose Software. In step </a:t>
            </a:r>
            <a:r>
              <a:rPr lang="en-US" sz="1200" b="1" u="sng" kern="1200" dirty="0">
                <a:solidFill>
                  <a:schemeClr val="tx1"/>
                </a:solidFill>
                <a:effectLst/>
                <a:latin typeface="+mn-lt"/>
                <a:ea typeface="+mn-ea"/>
                <a:cs typeface="+mn-cs"/>
              </a:rPr>
              <a:t>9</a:t>
            </a:r>
            <a:r>
              <a:rPr lang="en-US" sz="1200" kern="1200" dirty="0">
                <a:solidFill>
                  <a:schemeClr val="tx1"/>
                </a:solidFill>
                <a:effectLst/>
                <a:latin typeface="+mn-lt"/>
                <a:ea typeface="+mn-ea"/>
                <a:cs typeface="+mn-cs"/>
              </a:rPr>
              <a:t>: fit-for-purpose systems can be verified, in run-time, to have improved interoperability by maintaining CIMI compliance. </a:t>
            </a:r>
          </a:p>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In summary</a:t>
            </a:r>
            <a:r>
              <a:rPr lang="en-US" sz="1200" kern="1200" dirty="0">
                <a:solidFill>
                  <a:schemeClr val="tx1"/>
                </a:solidFill>
                <a:effectLst/>
                <a:latin typeface="+mn-lt"/>
                <a:ea typeface="+mn-ea"/>
                <a:cs typeface="+mn-cs"/>
              </a:rPr>
              <a:t>, the notional FHIM, CIMI SOLOR, EHR-S FM data-quality strategy operationalizes service oriented architecture lessons learned to simplify and improve governance, products, processes, and reduce healthcare IT costs. The notional methodology will take time to mature across clinical domains; where, FHIM, CIMI and EHR-S FM collaboration and compliance can positively influence patient safety, care quality and cost value by finding inflection points; where, interoperable products and services efficiently and effectively meet HIT developer and clinical user needs. </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and is led by Intermountain Healthcare.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and is led by the HL7 EHR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and is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endParaRPr lang="en-US" sz="1200" b="0" dirty="0">
              <a:latin typeface="Arial Narrow" panose="020B0606020202030204" pitchFamily="34" charset="0"/>
            </a:endParaRP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0" lvl="0" indent="0">
              <a:buFont typeface="Arial" panose="020B0604020202020204" pitchFamily="34" charset="0"/>
              <a:buNone/>
            </a:pPr>
            <a:r>
              <a:rPr lang="en-US" sz="1200" b="1" kern="1200" dirty="0">
                <a:solidFill>
                  <a:schemeClr val="tx1"/>
                </a:solidFill>
                <a:effectLst/>
                <a:latin typeface="+mn-lt"/>
                <a:ea typeface="+mn-ea"/>
                <a:cs typeface="+mn-cs"/>
              </a:rPr>
              <a:t>ADDITIONAL MATERIAL (NOT USED)</a:t>
            </a:r>
          </a:p>
          <a:p>
            <a:pPr rtl="0"/>
            <a:endParaRPr lang="en-US" sz="1100" dirty="0">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TEFCA-USCDI should build upon areas of agreement, in a decentralized way that percolates consensus up, gradually extending and scaling data-use agreements and data-interoperability conformance criteria, as consensus and standards mature. Vendor system conformance testing should be voluntary and QHIN compliance certifications should have periodic updates. This is key to evolving standards adoption and enhanced QHIN interoperability on the path to learning healthcare systems. The success metric is scalability among healthcare domains, sub-domains and stakeholder uptake.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CONCLUSION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The Interoperability Conundrum is immutable inconsistencies across standards; where,</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 data (granularity, pre/post coordination, types, value/code sets, metadata) variations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negatively impacting Healthcare IT value (patient safety, care quality, cost).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14</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278892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Narrow" panose="020B0606020202030204" pitchFamily="34" charset="0"/>
                <a:ea typeface="+mn-ea"/>
                <a:cs typeface="+mn-cs"/>
              </a:rPr>
              <a:t>See separate word document</a:t>
            </a:r>
          </a:p>
          <a:p>
            <a:pPr marL="0" marR="0" lvl="0" indent="0" algn="ctr"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rial Narrow" panose="020B0606020202030204" pitchFamily="34" charset="0"/>
              <a:ea typeface="+mn-ea"/>
              <a:cs typeface="+mn-cs"/>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15</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425635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mn-lt"/>
                <a:ea typeface="+mn-ea"/>
                <a:cs typeface="+mn-cs"/>
              </a:rPr>
              <a:t>FHIM-MDHT Interoperability Specification Tooling</a:t>
            </a:r>
            <a:r>
              <a:rPr lang="en-US" sz="1100" kern="1200" dirty="0">
                <a:solidFill>
                  <a:schemeClr val="tx1"/>
                </a:solidFill>
                <a:effectLst/>
                <a:latin typeface="+mn-lt"/>
                <a:ea typeface="+mn-ea"/>
                <a:cs typeface="+mn-cs"/>
              </a:rPr>
              <a:t>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Arial Narrow" panose="020B0606020202030204" pitchFamily="34" charset="0"/>
                <a:ea typeface="+mn-ea"/>
                <a:cs typeface="+mn-cs"/>
              </a:rPr>
              <a:t>Video last updated </a:t>
            </a:r>
            <a:r>
              <a:rPr lang="en-US" sz="1100" b="0" dirty="0">
                <a:latin typeface="Arial Narrow" panose="020B0606020202030204" pitchFamily="34" charset="0"/>
              </a:rPr>
              <a:t>2019-03-28.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corresponds to automation sequence. </a:t>
            </a:r>
          </a:p>
          <a:p>
            <a:endParaRPr lang="en-US" sz="1100" b="1" dirty="0">
              <a:latin typeface="Arial Narrow" panose="020B0606020202030204" pitchFamily="34" charset="0"/>
            </a:endParaRPr>
          </a:p>
          <a:p>
            <a:pPr marL="228600" lvl="0" indent="-228600">
              <a:buFont typeface="+mj-lt"/>
              <a:buAutoNum type="arabicPeriod"/>
            </a:pPr>
            <a:r>
              <a:rPr lang="en-US" sz="1200" b="1" u="none" kern="1200" dirty="0">
                <a:solidFill>
                  <a:schemeClr val="tx1"/>
                </a:solidFill>
                <a:effectLst/>
                <a:latin typeface="+mn-lt"/>
                <a:ea typeface="+mn-ea"/>
                <a:cs typeface="+mn-cs"/>
              </a:rPr>
              <a:t>Training Objective</a:t>
            </a:r>
            <a:r>
              <a:rPr lang="en-US" sz="1200" b="0" u="none"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en-US" sz="1200" b="0" i="0" u="sng" kern="1200" dirty="0">
                <a:solidFill>
                  <a:schemeClr val="tx1"/>
                </a:solidFill>
                <a:effectLst/>
                <a:latin typeface="+mn-lt"/>
                <a:ea typeface="+mn-ea"/>
                <a:cs typeface="+mn-cs"/>
              </a:rPr>
              <a:t>FHIM-MDHT Interoperability Specification Tooling</a:t>
            </a:r>
            <a:r>
              <a:rPr lang="en-US" sz="1200" b="0" i="0" kern="1200" dirty="0">
                <a:solidFill>
                  <a:schemeClr val="tx1"/>
                </a:solidFill>
                <a:effectLst/>
                <a:latin typeface="+mn-lt"/>
                <a:ea typeface="+mn-ea"/>
                <a:cs typeface="+mn-cs"/>
              </a:rPr>
              <a:t>”</a:t>
            </a:r>
            <a:r>
              <a:rPr lang="en-US" sz="1200" i="0"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training video </a:t>
            </a:r>
            <a:r>
              <a:rPr lang="en-US" sz="1200" i="0" kern="1200" dirty="0">
                <a:solidFill>
                  <a:schemeClr val="tx1"/>
                </a:solidFill>
                <a:effectLst/>
                <a:latin typeface="+mn-lt"/>
                <a:ea typeface="+mn-ea"/>
                <a:cs typeface="+mn-cs"/>
              </a:rPr>
              <a:t>shows how FHIM-based MDHT can improve and simplify the Standards Implementation Guide Generator (</a:t>
            </a:r>
            <a:r>
              <a:rPr lang="en-US" sz="1200" b="1" i="0" kern="1200" dirty="0">
                <a:solidFill>
                  <a:schemeClr val="tx1"/>
                </a:solidFill>
                <a:effectLst/>
                <a:latin typeface="+mn-lt"/>
                <a:ea typeface="+mn-ea"/>
                <a:cs typeface="+mn-cs"/>
              </a:rPr>
              <a:t>SIGG)</a:t>
            </a:r>
            <a:r>
              <a:rPr lang="en-US" sz="1200" i="0" kern="1200" dirty="0">
                <a:solidFill>
                  <a:schemeClr val="tx1"/>
                </a:solidFill>
                <a:effectLst/>
                <a:latin typeface="+mn-lt"/>
                <a:ea typeface="+mn-ea"/>
                <a:cs typeface="+mn-cs"/>
              </a:rPr>
              <a:t> process. </a:t>
            </a:r>
          </a:p>
          <a:p>
            <a:pPr marL="228600" lvl="0" indent="-228600">
              <a:buFont typeface="+mj-lt"/>
              <a:buAutoNum type="arabicPeriod"/>
            </a:pPr>
            <a:endParaRPr lang="en-US" sz="1200" i="0" kern="1200" dirty="0">
              <a:solidFill>
                <a:schemeClr val="tx1"/>
              </a:solidFill>
              <a:effectLst/>
              <a:latin typeface="+mn-lt"/>
              <a:ea typeface="+mn-ea"/>
              <a:cs typeface="+mn-cs"/>
            </a:endParaRPr>
          </a:p>
          <a:p>
            <a:pPr marL="685800" lvl="1" indent="-228600">
              <a:buFont typeface="+mj-lt"/>
              <a:buAutoNum type="alphaLcParenR"/>
            </a:pPr>
            <a:r>
              <a:rPr lang="en-US" sz="1200" i="0" kern="1200" dirty="0">
                <a:solidFill>
                  <a:schemeClr val="tx1"/>
                </a:solidFill>
                <a:effectLst/>
                <a:latin typeface="+mn-lt"/>
                <a:ea typeface="+mn-ea"/>
                <a:cs typeface="+mn-cs"/>
              </a:rPr>
              <a:t>Potentially tedious and error prone, the SIGG process can be done manually. SIGG starts with FHIM domain “archetype” patterns, which are constrained, based on a use-case, into Detailed Clinical Models called (</a:t>
            </a:r>
            <a:r>
              <a:rPr lang="en-US" sz="1200" b="1" i="0" kern="1200" dirty="0">
                <a:solidFill>
                  <a:schemeClr val="tx1"/>
                </a:solidFill>
                <a:effectLst/>
                <a:latin typeface="+mn-lt"/>
                <a:ea typeface="+mn-ea"/>
                <a:cs typeface="+mn-cs"/>
              </a:rPr>
              <a:t>DCMs</a:t>
            </a:r>
            <a:r>
              <a:rPr lang="en-US" sz="1200" i="0" kern="1200" dirty="0">
                <a:solidFill>
                  <a:schemeClr val="tx1"/>
                </a:solidFill>
                <a:effectLst/>
                <a:latin typeface="+mn-lt"/>
                <a:ea typeface="+mn-ea"/>
                <a:cs typeface="+mn-cs"/>
              </a:rPr>
              <a:t>). DCMs can be specified as FHIR Structure Definitions (</a:t>
            </a:r>
            <a:r>
              <a:rPr lang="en-US" sz="1200" b="1" i="0" kern="1200" dirty="0">
                <a:solidFill>
                  <a:schemeClr val="tx1"/>
                </a:solidFill>
                <a:effectLst/>
                <a:latin typeface="+mn-lt"/>
                <a:ea typeface="+mn-ea"/>
                <a:cs typeface="+mn-cs"/>
              </a:rPr>
              <a:t>FSDs</a:t>
            </a:r>
            <a:r>
              <a:rPr lang="en-US" sz="1200" i="0" kern="1200" dirty="0">
                <a:solidFill>
                  <a:schemeClr val="tx1"/>
                </a:solidFill>
                <a:effectLst/>
                <a:latin typeface="+mn-lt"/>
                <a:ea typeface="+mn-ea"/>
                <a:cs typeface="+mn-cs"/>
              </a:rPr>
              <a:t>) or specified </a:t>
            </a:r>
            <a:r>
              <a:rPr lang="en-US" sz="1200" kern="1200" dirty="0">
                <a:solidFill>
                  <a:schemeClr val="tx1"/>
                </a:solidFill>
                <a:effectLst/>
                <a:latin typeface="+mn-lt"/>
                <a:ea typeface="+mn-ea"/>
                <a:cs typeface="+mn-cs"/>
              </a:rPr>
              <a:t>in other Domain Specification Languages (called </a:t>
            </a:r>
            <a:r>
              <a:rPr lang="en-US" sz="1200" b="1" kern="1200" dirty="0">
                <a:solidFill>
                  <a:schemeClr val="tx1"/>
                </a:solidFill>
                <a:effectLst/>
                <a:latin typeface="+mn-lt"/>
                <a:ea typeface="+mn-ea"/>
                <a:cs typeface="+mn-cs"/>
              </a:rPr>
              <a:t>DSLs</a:t>
            </a:r>
            <a:r>
              <a:rPr lang="en-US" sz="1200" kern="1200" dirty="0">
                <a:solidFill>
                  <a:schemeClr val="tx1"/>
                </a:solidFill>
                <a:effectLst/>
                <a:latin typeface="+mn-lt"/>
                <a:ea typeface="+mn-ea"/>
                <a:cs typeface="+mn-cs"/>
              </a:rPr>
              <a:t>), such as CIMI Architecture Description Language (</a:t>
            </a:r>
            <a:r>
              <a:rPr lang="en-US" sz="1200" b="1" kern="1200" dirty="0">
                <a:solidFill>
                  <a:schemeClr val="tx1"/>
                </a:solidFill>
                <a:effectLst/>
                <a:latin typeface="+mn-lt"/>
                <a:ea typeface="+mn-ea"/>
                <a:cs typeface="+mn-cs"/>
              </a:rPr>
              <a:t>ADL)</a:t>
            </a:r>
            <a:r>
              <a:rPr lang="en-US" sz="1200" kern="1200" dirty="0">
                <a:solidFill>
                  <a:schemeClr val="tx1"/>
                </a:solidFill>
                <a:effectLst/>
                <a:latin typeface="+mn-lt"/>
                <a:ea typeface="+mn-ea"/>
                <a:cs typeface="+mn-cs"/>
              </a:rPr>
              <a:t>. </a:t>
            </a:r>
          </a:p>
          <a:p>
            <a:pPr marL="685800" lvl="1" indent="-228600">
              <a:buFont typeface="+mj-lt"/>
              <a:buAutoNum type="alphaLcParenR"/>
            </a:pPr>
            <a:r>
              <a:rPr lang="en-US" sz="1200" kern="1200" dirty="0">
                <a:solidFill>
                  <a:schemeClr val="tx1"/>
                </a:solidFill>
                <a:effectLst/>
                <a:latin typeface="+mn-lt"/>
                <a:ea typeface="+mn-ea"/>
                <a:cs typeface="+mn-cs"/>
              </a:rPr>
              <a:t>DCMs can have </a:t>
            </a:r>
            <a:r>
              <a:rPr lang="en-US" sz="1200" b="1" kern="1200" dirty="0">
                <a:solidFill>
                  <a:schemeClr val="tx1"/>
                </a:solidFill>
                <a:effectLst/>
                <a:latin typeface="+mn-lt"/>
                <a:ea typeface="+mn-ea"/>
                <a:cs typeface="+mn-cs"/>
              </a:rPr>
              <a:t>SOLOR</a:t>
            </a:r>
            <a:r>
              <a:rPr lang="en-US" sz="1200" kern="1200" dirty="0">
                <a:solidFill>
                  <a:schemeClr val="tx1"/>
                </a:solidFill>
                <a:effectLst/>
                <a:latin typeface="+mn-lt"/>
                <a:ea typeface="+mn-ea"/>
                <a:cs typeface="+mn-cs"/>
              </a:rPr>
              <a:t> SNOMED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value or code sets bound to them. </a:t>
            </a:r>
          </a:p>
          <a:p>
            <a:pPr marL="685800" lvl="1" indent="-228600">
              <a:buFont typeface="+mj-lt"/>
              <a:buAutoNum type="alphaLcParenR"/>
            </a:pPr>
            <a:r>
              <a:rPr lang="en-US" sz="1200" kern="1200" dirty="0">
                <a:solidFill>
                  <a:schemeClr val="tx1"/>
                </a:solidFill>
                <a:effectLst/>
                <a:latin typeface="+mn-lt"/>
                <a:ea typeface="+mn-ea"/>
                <a:cs typeface="+mn-cs"/>
              </a:rPr>
              <a:t>And, DCMs can be fully CIMI compliant by following CIMI principles, which require DCMs to be derived from the FHIM-CIMI Reference Model architype patterns, being iso-semantic with a CIMI preferred post-coordinated form and being represented in CIMI ADL. </a:t>
            </a:r>
          </a:p>
          <a:p>
            <a:pPr marL="228600" lvl="0" indent="-228600">
              <a:buFont typeface="+mj-lt"/>
              <a:buAutoNum type="arabicPeriod"/>
            </a:pPr>
            <a:r>
              <a:rPr lang="en-US" sz="1200" u="sng" kern="1200" dirty="0">
                <a:solidFill>
                  <a:schemeClr val="tx1"/>
                </a:solidFill>
                <a:effectLst/>
                <a:latin typeface="+mn-lt"/>
                <a:ea typeface="+mn-ea"/>
                <a:cs typeface="+mn-cs"/>
              </a:rPr>
              <a:t>Start 1:16: Model Driven Health Tool (</a:t>
            </a:r>
            <a:r>
              <a:rPr lang="en-US" sz="1200" b="1" u="sng" kern="1200" dirty="0">
                <a:solidFill>
                  <a:schemeClr val="tx1"/>
                </a:solidFill>
                <a:effectLst/>
                <a:latin typeface="+mn-lt"/>
                <a:ea typeface="+mn-ea"/>
                <a:cs typeface="+mn-cs"/>
              </a:rPr>
              <a:t>MDHT</a:t>
            </a:r>
            <a:r>
              <a:rPr lang="en-US" sz="1200" u="sng" kern="1200" dirty="0">
                <a:solidFill>
                  <a:schemeClr val="tx1"/>
                </a:solidFill>
                <a:effectLst/>
                <a:latin typeface="+mn-lt"/>
                <a:ea typeface="+mn-ea"/>
                <a:cs typeface="+mn-cs"/>
              </a:rPr>
              <a:t>)</a:t>
            </a:r>
            <a:r>
              <a:rPr lang="en-US" sz="1200" u="none"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using FHIM, can automate SIGG. MDHT can infuse standards while generating logical models and implementation guide versions. Although MDHT is not limited to HL7 standards, current focus is on designing and implementing HL7 Fast Health Interoperability Resource, referred to as </a:t>
            </a:r>
            <a:r>
              <a:rPr lang="en-US" sz="1200" b="1" kern="1200" dirty="0">
                <a:solidFill>
                  <a:schemeClr val="tx1"/>
                </a:solidFill>
                <a:effectLst/>
                <a:latin typeface="+mn-lt"/>
                <a:ea typeface="+mn-ea"/>
                <a:cs typeface="+mn-cs"/>
              </a:rPr>
              <a:t>F-H-I-R and </a:t>
            </a:r>
            <a:r>
              <a:rPr lang="en-US" sz="1200" b="0" kern="1200" dirty="0">
                <a:solidFill>
                  <a:schemeClr val="tx1"/>
                </a:solidFill>
                <a:effectLst/>
                <a:latin typeface="+mn-lt"/>
                <a:ea typeface="+mn-ea"/>
                <a:cs typeface="+mn-cs"/>
              </a:rPr>
              <a:t>pronounced FIRE, </a:t>
            </a:r>
            <a:r>
              <a:rPr lang="en-US" sz="1200" kern="1200" dirty="0">
                <a:solidFill>
                  <a:schemeClr val="tx1"/>
                </a:solidFill>
                <a:effectLst/>
                <a:latin typeface="+mn-lt"/>
                <a:ea typeface="+mn-ea"/>
                <a:cs typeface="+mn-cs"/>
              </a:rPr>
              <a:t>and HL7 Consolidated Clinical Document Architecture, referred to as </a:t>
            </a:r>
            <a:r>
              <a:rPr lang="en-US" sz="1200" b="1" kern="1200" dirty="0">
                <a:solidFill>
                  <a:schemeClr val="tx1"/>
                </a:solidFill>
                <a:effectLst/>
                <a:latin typeface="+mn-lt"/>
                <a:ea typeface="+mn-ea"/>
                <a:cs typeface="+mn-cs"/>
              </a:rPr>
              <a:t>C-CDA</a:t>
            </a:r>
            <a:r>
              <a:rPr lang="en-US" sz="1200" kern="1200" dirty="0">
                <a:solidFill>
                  <a:schemeClr val="tx1"/>
                </a:solidFill>
                <a:effectLst/>
                <a:latin typeface="+mn-lt"/>
                <a:ea typeface="+mn-ea"/>
                <a:cs typeface="+mn-cs"/>
              </a:rPr>
              <a:t> implementation guide profiles and extensions. </a:t>
            </a:r>
          </a:p>
          <a:p>
            <a:pPr marL="685800" lvl="1" indent="-228600">
              <a:buFont typeface="+mj-lt"/>
              <a:buAutoNum type="alphaLcParenR"/>
            </a:pP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HL7 FIRE APIs</a:t>
            </a:r>
            <a:r>
              <a:rPr lang="en-US" sz="1200" kern="1200" dirty="0">
                <a:solidFill>
                  <a:schemeClr val="tx1"/>
                </a:solidFill>
                <a:effectLst/>
                <a:latin typeface="+mn-lt"/>
                <a:ea typeface="+mn-ea"/>
                <a:cs typeface="+mn-cs"/>
              </a:rPr>
              <a:t> are mandated by the 2020 ONC and CMS Information Blocking rule, under the 21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Century Cures Act. </a:t>
            </a:r>
          </a:p>
          <a:p>
            <a:pPr marL="685800" lvl="1" indent="-228600">
              <a:buFont typeface="+mj-lt"/>
              <a:buAutoNum type="alphaLcParenR"/>
            </a:pPr>
            <a:r>
              <a:rPr lang="en-US" sz="1200" kern="1200" dirty="0">
                <a:solidFill>
                  <a:schemeClr val="tx1"/>
                </a:solidFill>
                <a:effectLst/>
                <a:latin typeface="+mn-lt"/>
                <a:ea typeface="+mn-ea"/>
                <a:cs typeface="+mn-cs"/>
              </a:rPr>
              <a:t>- </a:t>
            </a:r>
            <a:r>
              <a:rPr lang="en-US" sz="1200" b="0" u="sng" kern="1200" dirty="0">
                <a:solidFill>
                  <a:schemeClr val="tx1"/>
                </a:solidFill>
                <a:effectLst/>
                <a:latin typeface="+mn-lt"/>
                <a:ea typeface="+mn-ea"/>
                <a:cs typeface="+mn-cs"/>
              </a:rPr>
              <a:t>HL7 C-CDA templates</a:t>
            </a:r>
            <a:r>
              <a:rPr lang="en-US" sz="1200" b="0" kern="1200" dirty="0">
                <a:solidFill>
                  <a:schemeClr val="tx1"/>
                </a:solidFill>
                <a:effectLst/>
                <a:latin typeface="+mn-lt"/>
                <a:ea typeface="+mn-ea"/>
                <a:cs typeface="+mn-cs"/>
              </a:rPr>
              <a:t> are mandated </a:t>
            </a:r>
            <a:r>
              <a:rPr lang="en-US" sz="1200" kern="1200" dirty="0">
                <a:solidFill>
                  <a:schemeClr val="tx1"/>
                </a:solidFill>
                <a:effectLst/>
                <a:latin typeface="+mn-lt"/>
                <a:ea typeface="+mn-ea"/>
                <a:cs typeface="+mn-cs"/>
              </a:rPr>
              <a:t>the 2016 ONC and CMS Meaningful Use certification requirements for Electronic Health Record (</a:t>
            </a:r>
            <a:r>
              <a:rPr lang="en-US" sz="1200" b="1" kern="1200" dirty="0">
                <a:solidFill>
                  <a:schemeClr val="tx1"/>
                </a:solidFill>
                <a:effectLst/>
                <a:latin typeface="+mn-lt"/>
                <a:ea typeface="+mn-ea"/>
                <a:cs typeface="+mn-cs"/>
              </a:rPr>
              <a:t>EHR</a:t>
            </a:r>
            <a:r>
              <a:rPr lang="en-US" sz="1200" kern="1200" dirty="0">
                <a:solidFill>
                  <a:schemeClr val="tx1"/>
                </a:solidFill>
                <a:effectLst/>
                <a:latin typeface="+mn-lt"/>
                <a:ea typeface="+mn-ea"/>
                <a:cs typeface="+mn-cs"/>
              </a:rPr>
              <a:t>), under </a:t>
            </a:r>
            <a:r>
              <a:rPr lang="en-US" dirty="0">
                <a:effectLst/>
              </a:rPr>
              <a:t>The 2009 American Reinvestment &amp; Recovery Act (ARRA) including the "Health Information Technology for Economic and Clinical Health (HITECH) Act". </a:t>
            </a:r>
            <a:endParaRPr lang="en-US"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ONC and NIST use MDHT generated Java runtime libraries of C-CDA standard UML models for certification testing and verifying that CDA XML documents satisfy all requirements under the Meaningful Use rules. </a:t>
            </a:r>
          </a:p>
          <a:p>
            <a:pPr marL="685800" lvl="1" indent="-228600">
              <a:buFont typeface="+mj-lt"/>
              <a:buAutoNum type="alphaLcParenR"/>
            </a:pPr>
            <a:r>
              <a:rPr lang="en-US" sz="1200" u="sng" kern="1200" dirty="0">
                <a:solidFill>
                  <a:schemeClr val="tx1"/>
                </a:solidFill>
                <a:effectLst/>
                <a:latin typeface="+mn-lt"/>
                <a:ea typeface="+mn-ea"/>
                <a:cs typeface="+mn-cs"/>
              </a:rPr>
              <a:t>In more depth, MDHT is a suite of UML tools; where, models are represented in XML format</a:t>
            </a:r>
            <a:r>
              <a:rPr lang="en-US" sz="1200" u="non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MDMI supports the model driven design and implementation of healthcare standards. MDHT delivers an open source standard object-oriented alternative to proprietary development methodologies and tooling, used to specify and implement most healthcare industry interoperability standards. </a:t>
            </a:r>
          </a:p>
          <a:p>
            <a:pPr marL="1200150" lvl="2" indent="-285750">
              <a:buFont typeface="+mj-lt"/>
              <a:buAutoNum type="romanUcPeriod"/>
            </a:pPr>
            <a:r>
              <a:rPr lang="en-US" sz="1200" kern="1200" dirty="0">
                <a:solidFill>
                  <a:schemeClr val="tx1"/>
                </a:solidFill>
                <a:effectLst/>
                <a:latin typeface="+mn-lt"/>
                <a:ea typeface="+mn-ea"/>
                <a:cs typeface="+mn-cs"/>
              </a:rPr>
              <a:t>MDHT can best be used by 1) authors of healthcare industry interoperability standards, 2) certification or testing authorities, and 3) software developers that implement adapters and applications that produce and consume healthcare data. </a:t>
            </a:r>
          </a:p>
          <a:p>
            <a:pPr marL="1200150" marR="0" lvl="2" indent="-285750" algn="l" defTabSz="914400" rtl="0" eaLnBrk="1" fontAlgn="auto" latinLnBrk="0" hangingPunct="1">
              <a:lnSpc>
                <a:spcPct val="100000"/>
              </a:lnSpc>
              <a:spcBef>
                <a:spcPts val="0"/>
              </a:spcBef>
              <a:spcAft>
                <a:spcPts val="0"/>
              </a:spcAft>
              <a:buClrTx/>
              <a:buSzTx/>
              <a:buFont typeface="+mj-lt"/>
              <a:buAutoNum type="romanUcPeriod"/>
              <a:tabLst/>
              <a:defRPr/>
            </a:pPr>
            <a:r>
              <a:rPr lang="en-US" sz="1200" kern="1200" dirty="0">
                <a:solidFill>
                  <a:schemeClr val="tx1"/>
                </a:solidFill>
                <a:effectLst/>
                <a:latin typeface="+mn-lt"/>
                <a:ea typeface="+mn-ea"/>
                <a:cs typeface="+mn-cs"/>
              </a:rPr>
              <a:t>MDHT uses UML use cases, as input, to scope each transformation to allows users to remain focused on the clinical content and not be overwhelmed by modelling formalisms. </a:t>
            </a:r>
          </a:p>
          <a:p>
            <a:pPr marL="1200150" lvl="2" indent="-285750">
              <a:buFont typeface="+mj-lt"/>
              <a:buAutoNum type="romanUcPeriod"/>
            </a:pPr>
            <a:r>
              <a:rPr lang="en-US" sz="1200" kern="1200" dirty="0">
                <a:solidFill>
                  <a:schemeClr val="tx1"/>
                </a:solidFill>
                <a:effectLst/>
                <a:latin typeface="+mn-lt"/>
                <a:ea typeface="+mn-ea"/>
                <a:cs typeface="+mn-cs"/>
              </a:rPr>
              <a:t>MDHT has constraint-based editing tools, specialized terminology systems editing tools, and transformation tools to maintain runtime Java libraries that support application development and constraint validation testing. </a:t>
            </a:r>
          </a:p>
          <a:p>
            <a:pPr marL="1200150" lvl="2" indent="-285750">
              <a:buFont typeface="+mj-lt"/>
              <a:buAutoNum type="romanUcPeriod"/>
            </a:pPr>
            <a:r>
              <a:rPr lang="en-US" sz="1200" kern="1200" dirty="0">
                <a:solidFill>
                  <a:schemeClr val="tx1"/>
                </a:solidFill>
                <a:effectLst/>
                <a:latin typeface="+mn-lt"/>
                <a:ea typeface="+mn-ea"/>
                <a:cs typeface="+mn-cs"/>
              </a:rPr>
              <a:t>MDHT specifies healthcare-specific UML interoperability profiles, XML and Java in a form suitable for direct use by implementer or for publication by standards development organizations (SDOs). </a:t>
            </a:r>
          </a:p>
          <a:p>
            <a:pPr marL="228600" lvl="0" indent="-228600">
              <a:buFont typeface="+mj-lt"/>
              <a:buAutoNum type="arabicPeriod"/>
            </a:pPr>
            <a:r>
              <a:rPr lang="en-US" sz="1200" u="sng" kern="1200" dirty="0">
                <a:solidFill>
                  <a:schemeClr val="tx1"/>
                </a:solidFill>
                <a:effectLst/>
                <a:latin typeface="+mn-lt"/>
                <a:ea typeface="+mn-ea"/>
                <a:cs typeface="+mn-cs"/>
              </a:rPr>
              <a:t>Start 5:35: A Design Time Model Repository</a:t>
            </a:r>
            <a:r>
              <a:rPr lang="en-US" sz="1200" kern="1200" dirty="0">
                <a:solidFill>
                  <a:schemeClr val="tx1"/>
                </a:solidFill>
                <a:effectLst/>
                <a:latin typeface="+mn-lt"/>
                <a:ea typeface="+mn-ea"/>
                <a:cs typeface="+mn-cs"/>
              </a:rPr>
              <a:t> is used to configuration manage healthcare FHIM Domain Archetype Patterns, DCMs, FSDs and IGs; where, they can be peer reviewed, maintained and published for software component developers and system interface implementers to use. MDHT or HL7 FHIR tools can convert FSDs into FHIR or CDA, profile or extension </a:t>
            </a:r>
            <a:r>
              <a:rPr lang="en-US" sz="1200" b="1" kern="1200" dirty="0">
                <a:solidFill>
                  <a:schemeClr val="tx1"/>
                </a:solidFill>
                <a:effectLst/>
                <a:latin typeface="+mn-lt"/>
                <a:ea typeface="+mn-ea"/>
                <a:cs typeface="+mn-cs"/>
              </a:rPr>
              <a:t>IG</a:t>
            </a:r>
            <a:r>
              <a:rPr lang="en-US" sz="1200" kern="1200" dirty="0">
                <a:solidFill>
                  <a:schemeClr val="tx1"/>
                </a:solidFill>
                <a:effectLst/>
                <a:latin typeface="+mn-lt"/>
                <a:ea typeface="+mn-ea"/>
                <a:cs typeface="+mn-cs"/>
              </a:rPr>
              <a:t> Implementation Guides. The IGs can be used, as is, or they can be balloted and standardized and curated at HL7 for future reuse by component developers and interface implementers. </a:t>
            </a:r>
          </a:p>
          <a:p>
            <a:pPr marL="228600" lvl="0" indent="-228600">
              <a:buFont typeface="+mj-lt"/>
              <a:buAutoNum type="arabicPeriod"/>
            </a:pPr>
            <a:r>
              <a:rPr lang="en-US" sz="1200" u="sng" kern="1200" dirty="0">
                <a:solidFill>
                  <a:schemeClr val="tx1"/>
                </a:solidFill>
                <a:effectLst/>
                <a:latin typeface="+mn-lt"/>
                <a:ea typeface="+mn-ea"/>
                <a:cs typeface="+mn-cs"/>
              </a:rPr>
              <a:t>Start 6:25: Model Driven Message Interface (</a:t>
            </a:r>
            <a:r>
              <a:rPr lang="en-US" sz="1200" b="1" u="sng" kern="1200" dirty="0">
                <a:solidFill>
                  <a:schemeClr val="tx1"/>
                </a:solidFill>
                <a:effectLst/>
                <a:latin typeface="+mn-lt"/>
                <a:ea typeface="+mn-ea"/>
                <a:cs typeface="+mn-cs"/>
              </a:rPr>
              <a:t>MDMI</a:t>
            </a:r>
            <a:r>
              <a:rPr lang="en-US" sz="1200" u="sng" kern="1200" dirty="0">
                <a:solidFill>
                  <a:schemeClr val="tx1"/>
                </a:solidFill>
                <a:effectLst/>
                <a:latin typeface="+mn-lt"/>
                <a:ea typeface="+mn-ea"/>
                <a:cs typeface="+mn-cs"/>
              </a:rPr>
              <a:t>) tool</a:t>
            </a:r>
            <a:r>
              <a:rPr lang="en-US" sz="1200" kern="1200" dirty="0">
                <a:solidFill>
                  <a:schemeClr val="tx1"/>
                </a:solidFill>
                <a:effectLst/>
                <a:latin typeface="+mn-lt"/>
                <a:ea typeface="+mn-ea"/>
                <a:cs typeface="+mn-cs"/>
              </a:rPr>
              <a:t> can use the design time Model Repository to specify semantically correct translations from one message-serialization standard to another. MDMI supports a computable representation of the semantics within each standard to harmonize data sharing among heterogeneous systems, different standards and varying standards versions. MDMI is discussed separately. </a:t>
            </a:r>
          </a:p>
          <a:p>
            <a:pPr marL="0" indent="0">
              <a:buFont typeface="+mj-lt"/>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ACRONYMS (1)</a:t>
            </a:r>
          </a:p>
          <a:p>
            <a:pPr>
              <a:lnSpc>
                <a:spcPct val="200000"/>
              </a:lnSpc>
            </a:pPr>
            <a:r>
              <a:rPr lang="en-US" sz="1200" b="1" dirty="0">
                <a:latin typeface="Arial Narrow" panose="020B0606020202030204" pitchFamily="34" charset="0"/>
              </a:rPr>
              <a:t>ADL</a:t>
            </a:r>
            <a:r>
              <a:rPr lang="en-US" sz="1200" dirty="0">
                <a:latin typeface="Arial Narrow" panose="020B0606020202030204" pitchFamily="34" charset="0"/>
              </a:rPr>
              <a:t> is Architecture Description Language. </a:t>
            </a:r>
          </a:p>
          <a:p>
            <a:pPr>
              <a:lnSpc>
                <a:spcPct val="200000"/>
              </a:lnSpc>
            </a:pPr>
            <a:r>
              <a:rPr lang="en-US" sz="1200" b="1" dirty="0">
                <a:latin typeface="Arial Narrow" panose="020B0606020202030204" pitchFamily="34" charset="0"/>
              </a:rPr>
              <a:t>DCM</a:t>
            </a:r>
            <a:r>
              <a:rPr lang="en-US" sz="1200" dirty="0">
                <a:latin typeface="Arial Narrow" panose="020B0606020202030204" pitchFamily="34" charset="0"/>
              </a:rPr>
              <a:t> is Detailed Clinical Models. </a:t>
            </a:r>
          </a:p>
          <a:p>
            <a:pPr>
              <a:lnSpc>
                <a:spcPct val="200000"/>
              </a:lnSpc>
            </a:pPr>
            <a:r>
              <a:rPr lang="en-US" sz="1200" b="1" dirty="0">
                <a:latin typeface="Arial Narrow" panose="020B0606020202030204" pitchFamily="34" charset="0"/>
              </a:rPr>
              <a:t>DSL</a:t>
            </a:r>
            <a:r>
              <a:rPr lang="en-US" sz="1200" dirty="0">
                <a:latin typeface="Arial Narrow" panose="020B0606020202030204" pitchFamily="34" charset="0"/>
              </a:rPr>
              <a:t> is Domain Specification Languages</a:t>
            </a:r>
          </a:p>
          <a:p>
            <a:pPr>
              <a:lnSpc>
                <a:spcPct val="200000"/>
              </a:lnSpc>
            </a:pPr>
            <a:r>
              <a:rPr lang="en-US" sz="1200" b="1" dirty="0">
                <a:latin typeface="Arial Narrow" panose="020B0606020202030204" pitchFamily="34" charset="0"/>
              </a:rPr>
              <a:t>FSD</a:t>
            </a:r>
            <a:r>
              <a:rPr lang="en-US" sz="1200" dirty="0">
                <a:latin typeface="Arial Narrow" panose="020B0606020202030204" pitchFamily="34" charset="0"/>
              </a:rPr>
              <a:t> is FHIR Structure Definition </a:t>
            </a:r>
          </a:p>
          <a:p>
            <a:pPr>
              <a:lnSpc>
                <a:spcPct val="200000"/>
              </a:lnSpc>
            </a:pPr>
            <a:r>
              <a:rPr lang="en-US" sz="1200" b="1" dirty="0">
                <a:latin typeface="Arial Narrow" panose="020B0606020202030204" pitchFamily="34" charset="0"/>
              </a:rPr>
              <a:t>SIGG</a:t>
            </a:r>
            <a:r>
              <a:rPr lang="en-US" sz="1200" dirty="0">
                <a:latin typeface="Arial Narrow" panose="020B0606020202030204" pitchFamily="34" charset="0"/>
              </a:rPr>
              <a:t> is Standards Implementation Guide Generator </a:t>
            </a:r>
          </a:p>
          <a:p>
            <a:pPr>
              <a:lnSpc>
                <a:spcPct val="200000"/>
              </a:lnSpc>
            </a:pPr>
            <a:r>
              <a:rPr lang="en-US" sz="1200" b="1" dirty="0">
                <a:latin typeface="Arial Narrow" panose="020B0606020202030204" pitchFamily="34" charset="0"/>
              </a:rPr>
              <a:t>SOLOR</a:t>
            </a:r>
            <a:r>
              <a:rPr lang="en-US" sz="1200" dirty="0">
                <a:latin typeface="Arial Narrow" panose="020B0606020202030204" pitchFamily="34" charset="0"/>
              </a:rPr>
              <a:t> is SNOMED extension for LOINC and </a:t>
            </a:r>
            <a:r>
              <a:rPr lang="en-US" sz="1200" dirty="0" err="1">
                <a:latin typeface="Arial Narrow" panose="020B0606020202030204" pitchFamily="34" charset="0"/>
              </a:rPr>
              <a:t>RxNorm</a:t>
            </a:r>
            <a:r>
              <a:rPr lang="en-US" sz="1200" dirty="0">
                <a:latin typeface="Arial Narrow" panose="020B0606020202030204" pitchFamily="34" charset="0"/>
              </a:rPr>
              <a:t> </a:t>
            </a:r>
          </a:p>
          <a:p>
            <a:pPr marL="0" indent="0">
              <a:buFont typeface="+mj-lt"/>
              <a:buNone/>
            </a:pPr>
            <a:endParaRPr lang="en-US" sz="1200" b="1" kern="1200" dirty="0">
              <a:solidFill>
                <a:schemeClr val="tx1"/>
              </a:solidFill>
              <a:effectLst/>
              <a:latin typeface="+mn-lt"/>
              <a:ea typeface="+mn-ea"/>
              <a:cs typeface="+mn-cs"/>
            </a:endParaRPr>
          </a:p>
          <a:p>
            <a:pPr>
              <a:lnSpc>
                <a:spcPct val="125000"/>
              </a:lnSpc>
            </a:pPr>
            <a:r>
              <a:rPr lang="en-US" sz="1200" b="1" dirty="0">
                <a:latin typeface="Arial Narrow" panose="020B0606020202030204" pitchFamily="34" charset="0"/>
              </a:rPr>
              <a:t>ACRONYMS (2)</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C-CDA </a:t>
            </a:r>
            <a:r>
              <a:rPr lang="en-US" sz="1200" dirty="0">
                <a:latin typeface="Arial Narrow" panose="020B0606020202030204" pitchFamily="34" charset="0"/>
              </a:rPr>
              <a:t>is Consolidated Clinical Document Architecture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CMS </a:t>
            </a:r>
            <a:r>
              <a:rPr lang="en-US" sz="1200" b="0" dirty="0">
                <a:latin typeface="Arial Narrow" panose="020B0606020202030204" pitchFamily="34" charset="0"/>
              </a:rPr>
              <a:t>is Center for Medicare and </a:t>
            </a:r>
            <a:r>
              <a:rPr lang="en-US" sz="1200" b="0" dirty="0" err="1">
                <a:latin typeface="Arial Narrow" panose="020B0606020202030204" pitchFamily="34" charset="0"/>
              </a:rPr>
              <a:t>Medicade</a:t>
            </a:r>
            <a:endParaRPr lang="en-US" sz="1200" b="0" dirty="0">
              <a:latin typeface="Arial Narrow" panose="020B0606020202030204" pitchFamily="34" charset="0"/>
            </a:endParaRPr>
          </a:p>
          <a:p>
            <a:pPr marL="342900" indent="-342900">
              <a:lnSpc>
                <a:spcPct val="125000"/>
              </a:lnSpc>
              <a:buFont typeface="Arial" panose="020B0604020202020204" pitchFamily="34" charset="0"/>
              <a:buChar char="•"/>
            </a:pPr>
            <a:r>
              <a:rPr lang="en-US" sz="1200" b="1" dirty="0">
                <a:latin typeface="Arial Narrow" panose="020B0606020202030204" pitchFamily="34" charset="0"/>
              </a:rPr>
              <a:t>FHIR</a:t>
            </a:r>
            <a:r>
              <a:rPr lang="en-US" sz="1200" dirty="0">
                <a:latin typeface="Arial Narrow" panose="020B0606020202030204" pitchFamily="34" charset="0"/>
              </a:rPr>
              <a:t> is Fast Health Interoperability Resource (</a:t>
            </a:r>
            <a:r>
              <a:rPr lang="en-US" sz="1200" b="1" dirty="0">
                <a:latin typeface="Arial Narrow" panose="020B0606020202030204" pitchFamily="34" charset="0"/>
              </a:rPr>
              <a:t>FHIR</a:t>
            </a:r>
            <a:r>
              <a:rPr lang="en-US" sz="1200" dirty="0">
                <a:latin typeface="Arial Narrow" panose="020B0606020202030204" pitchFamily="34" charset="0"/>
              </a:rPr>
              <a:t>)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MDHT</a:t>
            </a:r>
            <a:r>
              <a:rPr lang="en-US" sz="1200" dirty="0">
                <a:latin typeface="Arial Narrow" panose="020B0606020202030204" pitchFamily="34" charset="0"/>
              </a:rPr>
              <a:t> is Model Driven Health Tool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MDMI</a:t>
            </a:r>
            <a:r>
              <a:rPr lang="en-US" sz="1200" dirty="0">
                <a:latin typeface="Arial Narrow" panose="020B0606020202030204" pitchFamily="34" charset="0"/>
              </a:rPr>
              <a:t> is Model Driven Message Interface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NIST </a:t>
            </a:r>
            <a:r>
              <a:rPr lang="en-US" sz="1200" dirty="0">
                <a:latin typeface="Arial Narrow" panose="020B0606020202030204" pitchFamily="34" charset="0"/>
              </a:rPr>
              <a:t>is National Institute for Standards and Technology </a:t>
            </a:r>
          </a:p>
          <a:p>
            <a:pPr marL="342900" indent="-342900">
              <a:lnSpc>
                <a:spcPct val="125000"/>
              </a:lnSpc>
              <a:buFont typeface="Arial" panose="020B0604020202020204" pitchFamily="34" charset="0"/>
              <a:buChar char="•"/>
            </a:pPr>
            <a:r>
              <a:rPr lang="en-US" sz="1200" b="1" dirty="0">
                <a:latin typeface="Arial Narrow" panose="020B0606020202030204" pitchFamily="34" charset="0"/>
              </a:rPr>
              <a:t>ONC</a:t>
            </a:r>
            <a:r>
              <a:rPr lang="en-US" sz="1200" dirty="0">
                <a:latin typeface="Arial Narrow" panose="020B0606020202030204" pitchFamily="34" charset="0"/>
              </a:rPr>
              <a:t> is Office of the National Coordinator for Health IT </a:t>
            </a:r>
          </a:p>
          <a:p>
            <a:pPr marL="0" indent="0">
              <a:buFont typeface="+mj-lt"/>
              <a:buNone/>
            </a:pPr>
            <a:endParaRPr lang="en-US" sz="1200" b="1" kern="1200" dirty="0">
              <a:solidFill>
                <a:schemeClr val="tx1"/>
              </a:solidFill>
              <a:effectLst/>
              <a:latin typeface="+mn-lt"/>
              <a:ea typeface="+mn-ea"/>
              <a:cs typeface="+mn-cs"/>
            </a:endParaRPr>
          </a:p>
          <a:p>
            <a:pPr marL="0" indent="0">
              <a:buFont typeface="+mj-lt"/>
              <a:buNone/>
            </a:pPr>
            <a:endParaRPr lang="en-US" sz="1200" b="1" kern="1200" dirty="0">
              <a:solidFill>
                <a:schemeClr val="tx1"/>
              </a:solidFill>
              <a:effectLst/>
              <a:latin typeface="+mn-lt"/>
              <a:ea typeface="+mn-ea"/>
              <a:cs typeface="+mn-cs"/>
            </a:endParaRPr>
          </a:p>
          <a:p>
            <a:pPr marL="0" indent="0">
              <a:buFont typeface="+mj-lt"/>
              <a:buNone/>
            </a:pPr>
            <a:r>
              <a:rPr lang="en-US" sz="1200" b="1" kern="1200" dirty="0">
                <a:solidFill>
                  <a:schemeClr val="tx1"/>
                </a:solidFill>
                <a:effectLst/>
                <a:latin typeface="+mn-lt"/>
                <a:ea typeface="+mn-ea"/>
                <a:cs typeface="+mn-cs"/>
              </a:rPr>
              <a:t>UNUSED CONTENT</a:t>
            </a:r>
            <a:endParaRPr lang="en-US" sz="1200" kern="1200" dirty="0">
              <a:solidFill>
                <a:schemeClr val="tx1"/>
              </a:solidFill>
              <a:effectLst/>
              <a:latin typeface="+mn-lt"/>
              <a:ea typeface="+mn-ea"/>
              <a:cs typeface="+mn-cs"/>
            </a:endParaRPr>
          </a:p>
          <a:p>
            <a:pPr marL="0" indent="0">
              <a:buFont typeface="+mj-lt"/>
              <a:buNone/>
            </a:pP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Finally, the MDHT tooling environment includes model transformations that leverage Eclipse Modelling Framework (</a:t>
            </a:r>
            <a:r>
              <a:rPr lang="en-US" sz="1200" b="1" kern="1200" dirty="0">
                <a:solidFill>
                  <a:schemeClr val="tx1"/>
                </a:solidFill>
                <a:effectLst/>
                <a:latin typeface="+mn-lt"/>
                <a:ea typeface="+mn-ea"/>
                <a:cs typeface="+mn-cs"/>
              </a:rPr>
              <a:t>EMF</a:t>
            </a:r>
            <a:r>
              <a:rPr lang="en-US" sz="1200" kern="1200" dirty="0">
                <a:solidFill>
                  <a:schemeClr val="tx1"/>
                </a:solidFill>
                <a:effectLst/>
                <a:latin typeface="+mn-lt"/>
                <a:ea typeface="+mn-ea"/>
                <a:cs typeface="+mn-cs"/>
              </a:rPr>
              <a:t>) and Object Constraint Language (</a:t>
            </a:r>
            <a:r>
              <a:rPr lang="en-US" sz="1200" b="1" kern="1200" dirty="0">
                <a:solidFill>
                  <a:schemeClr val="tx1"/>
                </a:solidFill>
                <a:effectLst/>
                <a:latin typeface="+mn-lt"/>
                <a:ea typeface="+mn-ea"/>
                <a:cs typeface="+mn-cs"/>
              </a:rPr>
              <a:t>OCL</a:t>
            </a:r>
            <a:r>
              <a:rPr lang="en-US" sz="1200" kern="1200" dirty="0">
                <a:solidFill>
                  <a:schemeClr val="tx1"/>
                </a:solidFill>
                <a:effectLst/>
                <a:latin typeface="+mn-lt"/>
                <a:ea typeface="+mn-ea"/>
                <a:cs typeface="+mn-cs"/>
              </a:rPr>
              <a:t>) to generate Java code used by healthcare implementers; where, the core EMF framework includes a </a:t>
            </a:r>
            <a:r>
              <a:rPr lang="en-US" sz="1200" u="sng" kern="1200" dirty="0">
                <a:solidFill>
                  <a:schemeClr val="tx1"/>
                </a:solidFill>
                <a:effectLst/>
                <a:latin typeface="+mn-lt"/>
                <a:ea typeface="+mn-ea"/>
                <a:cs typeface="+mn-cs"/>
                <a:hlinkClick r:id="rId3"/>
              </a:rPr>
              <a:t>meta model called (</a:t>
            </a:r>
            <a:r>
              <a:rPr lang="en-US" sz="1200" u="sng" kern="1200" dirty="0" err="1">
                <a:solidFill>
                  <a:schemeClr val="tx1"/>
                </a:solidFill>
                <a:effectLst/>
                <a:latin typeface="+mn-lt"/>
                <a:ea typeface="+mn-ea"/>
                <a:cs typeface="+mn-cs"/>
                <a:hlinkClick r:id="rId3"/>
              </a:rPr>
              <a:t>Ecore</a:t>
            </a:r>
            <a:r>
              <a:rPr lang="en-US" sz="1200" u="sng" kern="1200" dirty="0">
                <a:solidFill>
                  <a:schemeClr val="tx1"/>
                </a:solidFill>
                <a:effectLst/>
                <a:latin typeface="+mn-lt"/>
                <a:ea typeface="+mn-ea"/>
                <a:cs typeface="+mn-cs"/>
                <a:hlinkClick r:id="rId3"/>
              </a:rPr>
              <a:t>)</a:t>
            </a:r>
            <a:r>
              <a:rPr lang="en-US" sz="1200" kern="1200" dirty="0">
                <a:solidFill>
                  <a:schemeClr val="tx1"/>
                </a:solidFill>
                <a:effectLst/>
                <a:latin typeface="+mn-lt"/>
                <a:ea typeface="+mn-ea"/>
                <a:cs typeface="+mn-cs"/>
              </a:rPr>
              <a:t> for describing models and runtime support including change notification, persistence support with default XMI serialization, and an efficient reflective API for generically manipulating EMF objects. </a:t>
            </a:r>
          </a:p>
          <a:p>
            <a:pPr marL="0" indent="0">
              <a:buFont typeface="+mj-lt"/>
              <a:buNone/>
            </a:pPr>
            <a:endParaRPr lang="en-US" sz="1200" u="none" kern="1200" dirty="0">
              <a:solidFill>
                <a:schemeClr val="tx1"/>
              </a:solidFill>
              <a:effectLst/>
              <a:latin typeface="+mn-lt"/>
              <a:ea typeface="+mn-ea"/>
              <a:cs typeface="+mn-cs"/>
            </a:endParaRPr>
          </a:p>
          <a:p>
            <a:pPr marL="0" indent="0">
              <a:buFont typeface="+mj-lt"/>
              <a:buNone/>
            </a:pPr>
            <a:r>
              <a:rPr lang="en-US" sz="1200" u="none" kern="1200" dirty="0">
                <a:solidFill>
                  <a:schemeClr val="tx1"/>
                </a:solidFill>
                <a:effectLst/>
                <a:latin typeface="+mn-lt"/>
                <a:ea typeface="+mn-ea"/>
                <a:cs typeface="+mn-cs"/>
              </a:rPr>
              <a:t>Why don't we simply use general-purpose UML tools? </a:t>
            </a:r>
            <a:r>
              <a:rPr lang="en-US" sz="1200" kern="1200" dirty="0">
                <a:solidFill>
                  <a:schemeClr val="tx1"/>
                </a:solidFill>
                <a:effectLst/>
                <a:latin typeface="+mn-lt"/>
                <a:ea typeface="+mn-ea"/>
                <a:cs typeface="+mn-cs"/>
              </a:rPr>
              <a:t>What makes healthcare information models different?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First, Constraint-based modeling approach</a:t>
            </a:r>
            <a:r>
              <a:rPr lang="en-US" sz="1200" kern="1200" dirty="0">
                <a:solidFill>
                  <a:schemeClr val="tx1"/>
                </a:solidFill>
                <a:effectLst/>
                <a:latin typeface="+mn-lt"/>
                <a:ea typeface="+mn-ea"/>
                <a:cs typeface="+mn-cs"/>
              </a:rPr>
              <a:t>; where, most healthcare standards create a "reference model" and then define templates, archetype patterns and profiles, with constraints on one or more reference model classes. For example, in the C-CDA implementation guide, a Vital Sign template includes constraints on the base CDA Observation class. MDHT models this template using a UML subclass, but many constraints cannot be represented using standard UML, especially terminology constraints for coded attributes. MDHT includes specialized constraint editing tools that support application developers and constraint validation.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Second, Clinical Terminology</a:t>
            </a:r>
            <a:r>
              <a:rPr lang="en-US" sz="1200" kern="1200" dirty="0">
                <a:solidFill>
                  <a:schemeClr val="tx1"/>
                </a:solidFill>
                <a:effectLst/>
                <a:latin typeface="+mn-lt"/>
                <a:ea typeface="+mn-ea"/>
                <a:cs typeface="+mn-cs"/>
              </a:rPr>
              <a:t> used for creating clinical information models usually involves searching very large and complex terminology systems, such as SNOMED CT or LOINC ontologies, creating or evaluating value or code sets, and assigning these as constraints on UML class attributes. MDHT includes specialized editing tools for using these terminology systems, and transformations to runtime Java libraries that support application developers and constraint validation. </a:t>
            </a:r>
          </a:p>
          <a:p>
            <a:pPr marL="685800" lvl="1" indent="-228600">
              <a:buFont typeface="Arial" panose="020B0604020202020204" pitchFamily="34" charset="0"/>
              <a:buChar char="•"/>
            </a:pPr>
            <a:r>
              <a:rPr lang="en-US" sz="1200" b="1" kern="1200" dirty="0">
                <a:solidFill>
                  <a:schemeClr val="tx1"/>
                </a:solidFill>
                <a:effectLst/>
                <a:latin typeface="+mn-lt"/>
                <a:ea typeface="+mn-ea"/>
                <a:cs typeface="+mn-cs"/>
              </a:rPr>
              <a:t>- Thirdly, Users of modeling tools are often clinical informatics specialists, not familiar with UML or software engineering; where, t</a:t>
            </a:r>
            <a:r>
              <a:rPr lang="en-US" sz="1200" kern="1200" dirty="0">
                <a:solidFill>
                  <a:schemeClr val="tx1"/>
                </a:solidFill>
                <a:effectLst/>
                <a:latin typeface="+mn-lt"/>
                <a:ea typeface="+mn-ea"/>
                <a:cs typeface="+mn-cs"/>
              </a:rPr>
              <a:t>he MDHT modeling tools enable users to edit and review clinical information models, with terminology value or code set constraints. MDHT users can remain focused on the clinical content and not be overwhelmed by modelling formalisms. </a:t>
            </a:r>
          </a:p>
          <a:p>
            <a:pPr marL="0" indent="0">
              <a:buFont typeface="+mj-lt"/>
              <a:buNone/>
            </a:pP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133F9C9-787C-4735-8F78-CB74C9949C6A}" type="slidenum">
              <a:rPr lang="en-US" smtClean="0"/>
              <a:t>16</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355725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b="1" kern="1200" dirty="0">
                <a:solidFill>
                  <a:schemeClr val="tx1"/>
                </a:solidFill>
                <a:effectLst/>
                <a:latin typeface="+mn-lt"/>
                <a:ea typeface="+mn-ea"/>
                <a:cs typeface="+mn-cs"/>
              </a:rPr>
              <a:t>FHIM-MDMI Run-Time Translation Tool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2019-03-31. </a:t>
            </a:r>
            <a:r>
              <a:rPr lang="en-US" sz="1200" b="0" dirty="0">
                <a:latin typeface="Arial Narrow" panose="020B0606020202030204" pitchFamily="34" charset="0"/>
              </a:rPr>
              <a:t>Audio Script last updated 2019-03-31.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algn="ct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In the separate FHIM-MDHT Model Driven Healthcare Tooling Vision video we showed how </a:t>
            </a:r>
            <a:r>
              <a:rPr lang="en-US" sz="1200" i="1" kern="1200" dirty="0">
                <a:solidFill>
                  <a:schemeClr val="tx1"/>
                </a:solidFill>
                <a:effectLst/>
                <a:latin typeface="+mn-lt"/>
                <a:ea typeface="+mn-ea"/>
                <a:cs typeface="+mn-cs"/>
              </a:rPr>
              <a:t>FHIM based MDHT can improve and simplify the design-time </a:t>
            </a:r>
            <a:r>
              <a:rPr lang="en-US" sz="1200" b="1" i="1" kern="1200" dirty="0">
                <a:solidFill>
                  <a:schemeClr val="tx1"/>
                </a:solidFill>
                <a:effectLst/>
                <a:latin typeface="+mn-lt"/>
                <a:ea typeface="+mn-ea"/>
                <a:cs typeface="+mn-cs"/>
              </a:rPr>
              <a:t>SIGG</a:t>
            </a:r>
            <a:r>
              <a:rPr lang="en-US" sz="1200" i="1" kern="1200" dirty="0">
                <a:solidFill>
                  <a:schemeClr val="tx1"/>
                </a:solidFill>
                <a:effectLst/>
                <a:latin typeface="+mn-lt"/>
                <a:ea typeface="+mn-ea"/>
                <a:cs typeface="+mn-cs"/>
              </a:rPr>
              <a:t> Standards Implementation Guide Generator process</a:t>
            </a:r>
            <a:r>
              <a:rPr lang="en-US" sz="1200" kern="1200" dirty="0">
                <a:solidFill>
                  <a:schemeClr val="tx1"/>
                </a:solidFill>
                <a:effectLst/>
                <a:latin typeface="+mn-lt"/>
                <a:ea typeface="+mn-ea"/>
                <a:cs typeface="+mn-cs"/>
              </a:rPr>
              <a:t>. </a:t>
            </a:r>
            <a:r>
              <a:rPr lang="en-US" sz="1200" b="1" u="none" kern="1200" dirty="0">
                <a:solidFill>
                  <a:schemeClr val="tx1"/>
                </a:solidFill>
                <a:effectLst/>
                <a:latin typeface="+mn-lt"/>
                <a:ea typeface="+mn-ea"/>
                <a:cs typeface="+mn-cs"/>
              </a:rPr>
              <a:t>Training Objective</a:t>
            </a:r>
            <a:r>
              <a:rPr lang="en-US" sz="1200" u="none"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FHIM-MDMI Run-Time Translation Tool” </a:t>
            </a:r>
            <a:r>
              <a:rPr lang="en-US" sz="1200" b="0" i="0" u="none" kern="1200" dirty="0">
                <a:solidFill>
                  <a:schemeClr val="tx1"/>
                </a:solidFill>
                <a:effectLst/>
                <a:latin typeface="+mn-lt"/>
                <a:ea typeface="+mn-ea"/>
                <a:cs typeface="+mn-cs"/>
              </a:rPr>
              <a:t>training video discusses how </a:t>
            </a:r>
            <a:r>
              <a:rPr lang="en-US" sz="1200" b="0" kern="1200" dirty="0">
                <a:solidFill>
                  <a:schemeClr val="tx1"/>
                </a:solidFill>
                <a:effectLst/>
                <a:latin typeface="+mn-lt"/>
                <a:ea typeface="+mn-ea"/>
                <a:cs typeface="+mn-cs"/>
              </a:rPr>
              <a:t>FHIM use within MDMI </a:t>
            </a:r>
            <a:r>
              <a:rPr lang="en-US" sz="1200" i="1" kern="1200" dirty="0">
                <a:solidFill>
                  <a:schemeClr val="tx1"/>
                </a:solidFill>
                <a:effectLst/>
                <a:latin typeface="+mn-lt"/>
                <a:ea typeface="+mn-ea"/>
                <a:cs typeface="+mn-cs"/>
              </a:rPr>
              <a:t>can improve and simplify the heterogeneous system information-sharing data-translation process</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 The </a:t>
            </a:r>
            <a:r>
              <a:rPr lang="en-US" sz="1200" b="1" kern="1200" dirty="0">
                <a:solidFill>
                  <a:schemeClr val="tx1"/>
                </a:solidFill>
                <a:effectLst/>
                <a:latin typeface="+mn-lt"/>
                <a:ea typeface="+mn-ea"/>
                <a:cs typeface="+mn-cs"/>
              </a:rPr>
              <a:t>Situation </a:t>
            </a:r>
            <a:r>
              <a:rPr lang="en-US" sz="1200" kern="1200" dirty="0">
                <a:solidFill>
                  <a:schemeClr val="tx1"/>
                </a:solidFill>
                <a:effectLst/>
                <a:latin typeface="+mn-lt"/>
                <a:ea typeface="+mn-ea"/>
                <a:cs typeface="+mn-cs"/>
              </a:rPr>
              <a:t>is that run-time semantic data mapping and structural transformations are the universal approach to improve intra-and-inter </a:t>
            </a:r>
            <a:r>
              <a:rPr lang="en-US" sz="1200" b="1" kern="1200" dirty="0">
                <a:solidFill>
                  <a:schemeClr val="tx1"/>
                </a:solidFill>
                <a:effectLst/>
                <a:latin typeface="+mn-lt"/>
                <a:ea typeface="+mn-ea"/>
                <a:cs typeface="+mn-cs"/>
              </a:rPr>
              <a:t>HIE</a:t>
            </a:r>
            <a:r>
              <a:rPr lang="en-US" sz="1200" kern="1200" dirty="0">
                <a:solidFill>
                  <a:schemeClr val="tx1"/>
                </a:solidFill>
                <a:effectLst/>
                <a:latin typeface="+mn-lt"/>
                <a:ea typeface="+mn-ea"/>
                <a:cs typeface="+mn-cs"/>
              </a:rPr>
              <a:t> Enterprise Health Information Exchange network interoperability, across heterogeneous systems, standards and standards versions. </a:t>
            </a:r>
          </a:p>
          <a:p>
            <a:pPr lvl="1"/>
            <a:r>
              <a:rPr lang="en-US" sz="1200" kern="1200" dirty="0">
                <a:solidFill>
                  <a:schemeClr val="tx1"/>
                </a:solidFill>
                <a:effectLst/>
                <a:latin typeface="+mn-lt"/>
                <a:ea typeface="+mn-ea"/>
                <a:cs typeface="+mn-cs"/>
              </a:rPr>
              <a:t>- This is especially true when ancillary systems, sub-networks and components are added across time, across clinical domains and across enterprises. </a:t>
            </a:r>
          </a:p>
          <a:p>
            <a:r>
              <a:rPr lang="en-US" sz="120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Start at 1:37</a:t>
            </a:r>
            <a:r>
              <a:rPr lang="en-US" sz="1200" kern="1200" dirty="0">
                <a:solidFill>
                  <a:schemeClr val="tx1"/>
                </a:solidFill>
                <a:effectLst/>
                <a:latin typeface="+mn-lt"/>
                <a:ea typeface="+mn-ea"/>
                <a:cs typeface="+mn-cs"/>
              </a:rPr>
              <a:t>: Any industry, including healthcare, that has “</a:t>
            </a:r>
            <a:r>
              <a:rPr lang="en-US" sz="1200" u="sng" kern="1200" dirty="0">
                <a:solidFill>
                  <a:schemeClr val="tx1"/>
                </a:solidFill>
                <a:effectLst/>
                <a:latin typeface="+mn-lt"/>
                <a:ea typeface="+mn-ea"/>
                <a:cs typeface="+mn-cs"/>
              </a:rPr>
              <a:t>make it fast, deal with high volume and run-time translation</a:t>
            </a:r>
            <a:r>
              <a:rPr lang="en-US" sz="1200" kern="1200" dirty="0">
                <a:solidFill>
                  <a:schemeClr val="tx1"/>
                </a:solidFill>
                <a:effectLst/>
                <a:latin typeface="+mn-lt"/>
                <a:ea typeface="+mn-ea"/>
                <a:cs typeface="+mn-cs"/>
              </a:rPr>
              <a:t> requirements can benefit from a tool like the Object Management Group’s Model Driven Message Interface tool called</a:t>
            </a:r>
            <a:r>
              <a:rPr lang="en-US" sz="1200" b="1" kern="1200" dirty="0">
                <a:solidFill>
                  <a:schemeClr val="tx1"/>
                </a:solidFill>
                <a:effectLst/>
                <a:latin typeface="+mn-lt"/>
                <a:ea typeface="+mn-ea"/>
                <a:cs typeface="+mn-cs"/>
              </a:rPr>
              <a:t> MDMI</a:t>
            </a:r>
            <a:r>
              <a:rPr lang="en-US" sz="1200" kern="1200" dirty="0">
                <a:solidFill>
                  <a:schemeClr val="tx1"/>
                </a:solidFill>
                <a:effectLst/>
                <a:latin typeface="+mn-lt"/>
                <a:ea typeface="+mn-ea"/>
                <a:cs typeface="+mn-cs"/>
              </a:rPr>
              <a:t>. </a:t>
            </a:r>
          </a:p>
          <a:p>
            <a:pPr lvl="1"/>
            <a:r>
              <a:rPr lang="en-US" sz="1200" b="1" u="sng" kern="1200" dirty="0">
                <a:solidFill>
                  <a:schemeClr val="tx1"/>
                </a:solidFill>
                <a:effectLst/>
                <a:latin typeface="+mn-lt"/>
                <a:ea typeface="+mn-ea"/>
                <a:cs typeface="+mn-cs"/>
              </a:rPr>
              <a:t>- MDMI</a:t>
            </a:r>
            <a:r>
              <a:rPr lang="en-US" sz="1200" u="sng" kern="1200" dirty="0">
                <a:solidFill>
                  <a:schemeClr val="tx1"/>
                </a:solidFill>
                <a:effectLst/>
                <a:latin typeface="+mn-lt"/>
                <a:ea typeface="+mn-ea"/>
                <a:cs typeface="+mn-cs"/>
              </a:rPr>
              <a:t> uses FHIM as its canonical computable representation</a:t>
            </a:r>
            <a:r>
              <a:rPr lang="en-US" sz="1200" kern="1200" dirty="0">
                <a:solidFill>
                  <a:schemeClr val="tx1"/>
                </a:solidFill>
                <a:effectLst/>
                <a:latin typeface="+mn-lt"/>
                <a:ea typeface="+mn-ea"/>
                <a:cs typeface="+mn-cs"/>
              </a:rPr>
              <a:t>, referred to as its referent index. The referent index is mapped to each alternative information exchange representation to harmonize data sharing among heterogeneous systems, different standards and varying standards versions. MDMI’s setup can use the MDHT design-time Model Repository to specify semantically correct translations from one message serialization to another. </a:t>
            </a:r>
          </a:p>
          <a:p>
            <a:pPr lvl="1"/>
            <a:r>
              <a:rPr lang="en-US" sz="1200" kern="1200" dirty="0">
                <a:solidFill>
                  <a:schemeClr val="tx1"/>
                </a:solidFill>
                <a:effectLst/>
                <a:latin typeface="+mn-lt"/>
                <a:ea typeface="+mn-ea"/>
                <a:cs typeface="+mn-cs"/>
              </a:rPr>
              <a:t>- This can be a </a:t>
            </a:r>
            <a:r>
              <a:rPr lang="en-US" sz="1200" u="sng" kern="1200" dirty="0">
                <a:solidFill>
                  <a:schemeClr val="tx1"/>
                </a:solidFill>
                <a:effectLst/>
                <a:latin typeface="+mn-lt"/>
                <a:ea typeface="+mn-ea"/>
                <a:cs typeface="+mn-cs"/>
              </a:rPr>
              <a:t>practical way to achieve data sharing interoperability</a:t>
            </a:r>
            <a:r>
              <a:rPr lang="en-US" sz="1200" kern="1200" dirty="0">
                <a:solidFill>
                  <a:schemeClr val="tx1"/>
                </a:solidFill>
                <a:effectLst/>
                <a:latin typeface="+mn-lt"/>
                <a:ea typeface="+mn-ea"/>
                <a:cs typeface="+mn-cs"/>
              </a:rPr>
              <a:t> within and among distributed SOA communities of independent enterprises and legacy systems; where, each participant builds and maintains one map of their data elements to the MDMI referent index. </a:t>
            </a:r>
          </a:p>
          <a:p>
            <a:pPr lvl="1"/>
            <a:r>
              <a:rPr lang="en-US" sz="1200" kern="1200" dirty="0">
                <a:solidFill>
                  <a:schemeClr val="tx1"/>
                </a:solidFill>
                <a:effectLst/>
                <a:latin typeface="+mn-lt"/>
                <a:ea typeface="+mn-ea"/>
                <a:cs typeface="+mn-cs"/>
              </a:rPr>
              <a:t>MDMI decomposes each data exchange into its syntactic elements and semantic elements. Where, MDMI maps the semantic data terminology elements to uniquely identified business data concepts, in the FHIM data dictionary. This design time referent index mapping makes the MDMI run-time translations fast; where, FHIM is acting as the MDMI semantic translation Rosetta stone. </a:t>
            </a:r>
          </a:p>
          <a:p>
            <a:pPr lvl="1"/>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must be cautious because one-to-one semantic mapping can be confounded by differences in data types, differences in pre-and-post coordination, differences in concept-granularity, plus lack of data provenance consistency and completeness. </a:t>
            </a:r>
          </a:p>
          <a:p>
            <a:r>
              <a:rPr lang="en-US" sz="1200" b="1" kern="1200" dirty="0">
                <a:solidFill>
                  <a:schemeClr val="tx1"/>
                </a:solidFill>
                <a:effectLst/>
                <a:latin typeface="+mn-lt"/>
                <a:ea typeface="+mn-ea"/>
                <a:cs typeface="+mn-cs"/>
              </a:rPr>
              <a:t>3. Starts at 3:39: </a:t>
            </a:r>
            <a:r>
              <a:rPr lang="en-US" sz="1200" kern="1200" dirty="0">
                <a:solidFill>
                  <a:schemeClr val="tx1"/>
                </a:solidFill>
                <a:effectLst/>
                <a:latin typeface="+mn-lt"/>
                <a:ea typeface="+mn-ea"/>
                <a:cs typeface="+mn-cs"/>
              </a:rPr>
              <a:t>As an example, in 2010, South East Michigan Health Information Exchange (SEM-HIE), won a $2,988,000-dollar Contract to exchange Electronic Medical Records with the U. S. Social Security Administration, in Detroit, Michigan. This award came to SEM-HIE in partnership with its Fiduciary, Southeastern Michigan Health Association, and its collaborative IT partners Sun Microsystem, CNSI, Object Management Group, and Computer Sciences Corporation. The project used MDMI to automate the process of filing Social Security disability insurance claims in the Detroit Metro Region and accelerated the process from </a:t>
            </a:r>
            <a:r>
              <a:rPr lang="en-US" sz="1200" u="sng" kern="1200" dirty="0">
                <a:solidFill>
                  <a:schemeClr val="tx1"/>
                </a:solidFill>
                <a:effectLst/>
                <a:latin typeface="+mn-lt"/>
                <a:ea typeface="+mn-ea"/>
                <a:cs typeface="+mn-cs"/>
              </a:rPr>
              <a:t>457 days, on average, to approximately six hours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4. Start at 4:42: </a:t>
            </a:r>
            <a:r>
              <a:rPr lang="en-US" sz="1200" b="0" kern="1200" dirty="0">
                <a:solidFill>
                  <a:schemeClr val="tx1"/>
                </a:solidFill>
                <a:effectLst/>
                <a:latin typeface="+mn-lt"/>
                <a:ea typeface="+mn-ea"/>
                <a:cs typeface="+mn-cs"/>
              </a:rPr>
              <a:t>In Summary,</a:t>
            </a:r>
          </a:p>
          <a:p>
            <a:pPr lvl="1"/>
            <a:r>
              <a:rPr lang="en-US" sz="1200" b="1" kern="1200" dirty="0">
                <a:solidFill>
                  <a:schemeClr val="tx1"/>
                </a:solidFill>
                <a:effectLst/>
                <a:latin typeface="+mn-lt"/>
                <a:ea typeface="+mn-ea"/>
                <a:cs typeface="+mn-cs"/>
              </a:rPr>
              <a:t>- Quick Fact #1: </a:t>
            </a:r>
            <a:r>
              <a:rPr lang="en-US" sz="1200" kern="1200" dirty="0">
                <a:solidFill>
                  <a:schemeClr val="tx1"/>
                </a:solidFill>
                <a:effectLst/>
                <a:latin typeface="+mn-lt"/>
                <a:ea typeface="+mn-ea"/>
                <a:cs typeface="+mn-cs"/>
              </a:rPr>
              <a:t>Data sharing interoperability can reduce costs, increase patient safety and increase revenue, by automating interoperability between disparate systems. MDMI type tools improve communications, help reduce errors and provide an agile way to address future data representation changes. </a:t>
            </a:r>
          </a:p>
          <a:p>
            <a:pPr lvl="1"/>
            <a:r>
              <a:rPr lang="en-US" sz="1200" b="1" kern="1200" dirty="0">
                <a:solidFill>
                  <a:schemeClr val="tx1"/>
                </a:solidFill>
                <a:effectLst/>
                <a:latin typeface="+mn-lt"/>
                <a:ea typeface="+mn-ea"/>
                <a:cs typeface="+mn-cs"/>
              </a:rPr>
              <a:t>- Quick Fact #2</a:t>
            </a:r>
            <a:r>
              <a:rPr lang="en-US" sz="1200" kern="1200" dirty="0">
                <a:solidFill>
                  <a:schemeClr val="tx1"/>
                </a:solidFill>
                <a:effectLst/>
                <a:latin typeface="+mn-lt"/>
                <a:ea typeface="+mn-ea"/>
                <a:cs typeface="+mn-cs"/>
              </a:rPr>
              <a:t>: MDMI like tools can provide a solution for the pervasive and never-ending problem </a:t>
            </a:r>
            <a:r>
              <a:rPr lang="en-US" sz="1200" u="sng" kern="1200" dirty="0">
                <a:solidFill>
                  <a:schemeClr val="tx1"/>
                </a:solidFill>
                <a:effectLst/>
                <a:latin typeface="+mn-lt"/>
                <a:ea typeface="+mn-ea"/>
                <a:cs typeface="+mn-cs"/>
              </a:rPr>
              <a:t>inherent</a:t>
            </a:r>
            <a:r>
              <a:rPr lang="en-US" sz="1200" kern="1200" dirty="0">
                <a:solidFill>
                  <a:schemeClr val="tx1"/>
                </a:solidFill>
                <a:effectLst/>
                <a:latin typeface="+mn-lt"/>
                <a:ea typeface="+mn-ea"/>
                <a:cs typeface="+mn-cs"/>
              </a:rPr>
              <a:t> in business processes. The problem is that different organizations use different electronic data sharing paradigms, such as, but not limited to HL7 FHIR, C-CDA and V2. MDMI can provide the means for managing the costs of integrating disparate systems to provide agile business and technical value on an aggressive schedule. </a:t>
            </a:r>
          </a:p>
          <a:p>
            <a:pPr lvl="1"/>
            <a:r>
              <a:rPr lang="en-US" sz="1200" b="1" kern="1200" dirty="0">
                <a:solidFill>
                  <a:schemeClr val="tx1"/>
                </a:solidFill>
                <a:effectLst/>
                <a:latin typeface="+mn-lt"/>
                <a:ea typeface="+mn-ea"/>
                <a:cs typeface="+mn-cs"/>
              </a:rPr>
              <a:t>- Quick Fact #3: </a:t>
            </a:r>
            <a:r>
              <a:rPr lang="en-US" sz="1200" kern="1200" dirty="0">
                <a:solidFill>
                  <a:schemeClr val="tx1"/>
                </a:solidFill>
                <a:effectLst/>
                <a:latin typeface="+mn-lt"/>
                <a:ea typeface="+mn-ea"/>
                <a:cs typeface="+mn-cs"/>
              </a:rPr>
              <a:t>In healthcare, the semantic data mapping and syntactic transformation approach can be positively influenced when, </a:t>
            </a:r>
          </a:p>
          <a:p>
            <a:pPr lvl="1"/>
            <a:r>
              <a:rPr lang="en-US" sz="1200" b="1" kern="1200" dirty="0">
                <a:solidFill>
                  <a:schemeClr val="tx1"/>
                </a:solidFill>
                <a:effectLst/>
                <a:latin typeface="+mn-lt"/>
                <a:ea typeface="+mn-ea"/>
                <a:cs typeface="+mn-cs"/>
              </a:rPr>
              <a:t> * FHIM</a:t>
            </a:r>
            <a:r>
              <a:rPr lang="en-US" sz="1200" kern="1200" dirty="0">
                <a:solidFill>
                  <a:schemeClr val="tx1"/>
                </a:solidFill>
                <a:effectLst/>
                <a:latin typeface="+mn-lt"/>
                <a:ea typeface="+mn-ea"/>
                <a:cs typeface="+mn-cs"/>
              </a:rPr>
              <a:t> is used to manage the data sharing dictionary and domain syntactic patterns, </a:t>
            </a:r>
          </a:p>
          <a:p>
            <a:pPr lvl="1"/>
            <a:r>
              <a:rPr lang="en-US" sz="1200" b="1" kern="1200" dirty="0">
                <a:solidFill>
                  <a:schemeClr val="tx1"/>
                </a:solidFill>
                <a:effectLst/>
                <a:latin typeface="+mn-lt"/>
                <a:ea typeface="+mn-ea"/>
                <a:cs typeface="+mn-cs"/>
              </a:rPr>
              <a:t> * CIMI</a:t>
            </a:r>
            <a:r>
              <a:rPr lang="en-US" sz="1200" kern="1200" dirty="0">
                <a:solidFill>
                  <a:schemeClr val="tx1"/>
                </a:solidFill>
                <a:effectLst/>
                <a:latin typeface="+mn-lt"/>
                <a:ea typeface="+mn-ea"/>
                <a:cs typeface="+mn-cs"/>
              </a:rPr>
              <a:t> is used to manage detailed clinical statement data sharing syntax, </a:t>
            </a:r>
          </a:p>
          <a:p>
            <a:pPr lvl="1"/>
            <a:r>
              <a:rPr lang="en-US" sz="1200" b="1" kern="1200" dirty="0">
                <a:solidFill>
                  <a:schemeClr val="tx1"/>
                </a:solidFill>
                <a:effectLst/>
                <a:latin typeface="+mn-lt"/>
                <a:ea typeface="+mn-ea"/>
                <a:cs typeface="+mn-cs"/>
              </a:rPr>
              <a:t> * SOLOR</a:t>
            </a:r>
            <a:r>
              <a:rPr lang="en-US" sz="1200" kern="1200" dirty="0">
                <a:solidFill>
                  <a:schemeClr val="tx1"/>
                </a:solidFill>
                <a:effectLst/>
                <a:latin typeface="+mn-lt"/>
                <a:ea typeface="+mn-ea"/>
                <a:cs typeface="+mn-cs"/>
              </a:rPr>
              <a:t> is used to manage data sharing semantics and</a:t>
            </a:r>
          </a:p>
          <a:p>
            <a:pPr lvl="1"/>
            <a:r>
              <a:rPr lang="en-US" sz="1200" b="1" kern="1200" dirty="0">
                <a:solidFill>
                  <a:schemeClr val="tx1"/>
                </a:solidFill>
                <a:effectLst/>
                <a:latin typeface="+mn-lt"/>
                <a:ea typeface="+mn-ea"/>
                <a:cs typeface="+mn-cs"/>
              </a:rPr>
              <a:t> * FHIR</a:t>
            </a:r>
            <a:r>
              <a:rPr lang="en-US" sz="1200" kern="1200" dirty="0">
                <a:solidFill>
                  <a:schemeClr val="tx1"/>
                </a:solidFill>
                <a:effectLst/>
                <a:latin typeface="+mn-lt"/>
                <a:ea typeface="+mn-ea"/>
                <a:cs typeface="+mn-cs"/>
              </a:rPr>
              <a:t> is used to manage data sharing Service Oriented Architecture APIs, platforms and components. </a:t>
            </a:r>
          </a:p>
          <a:p>
            <a:r>
              <a:rPr lang="en-US" sz="1200" b="1" kern="1200" dirty="0">
                <a:solidFill>
                  <a:schemeClr val="tx1"/>
                </a:solidFill>
                <a:effectLst/>
                <a:latin typeface="+mn-lt"/>
                <a:ea typeface="+mn-ea"/>
                <a:cs typeface="+mn-cs"/>
              </a:rPr>
              <a:t>5. Starts at 6:19: </a:t>
            </a:r>
            <a:r>
              <a:rPr lang="en-US" sz="1200" kern="1200" dirty="0">
                <a:solidFill>
                  <a:schemeClr val="tx1"/>
                </a:solidFill>
                <a:effectLst/>
                <a:latin typeface="+mn-lt"/>
                <a:ea typeface="+mn-ea"/>
                <a:cs typeface="+mn-cs"/>
              </a:rPr>
              <a:t>In Conclusion, MDMI benefits from a consistent and requirements-traceable FHIM, CIMI, SOLOR and FHIR reusable modeling-foundation. It improves computable-interoperability also known as interpretability across time, locations, systems and care contexts. This assumes that the re-usable “FHIM-MDMI translation stack” is standardized and is widely implemented. </a:t>
            </a:r>
          </a:p>
          <a:p>
            <a:endParaRPr lang="en-US" sz="1200"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Starts at 6:52</a:t>
            </a:r>
            <a:r>
              <a:rPr lang="en-US" sz="1200" i="1"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YouTube “FHIM Training Channel” contains related videos. </a:t>
            </a:r>
          </a:p>
          <a:p>
            <a:r>
              <a:rPr lang="en-US" sz="1200" b="1" kern="1200" dirty="0">
                <a:solidFill>
                  <a:schemeClr val="tx1"/>
                </a:solidFill>
                <a:effectLst/>
                <a:latin typeface="+mn-lt"/>
                <a:ea typeface="+mn-ea"/>
                <a:cs typeface="+mn-cs"/>
              </a:rPr>
              <a:t>End of this Training Video. </a:t>
            </a: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VIDEO CONTENT NOT INCLUDED IN AUDIO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summary, run-time MDMI interoperability “stack middleware is mission-essential for </a:t>
            </a:r>
          </a:p>
          <a:p>
            <a:r>
              <a:rPr lang="en-US" sz="1200" kern="1200" dirty="0">
                <a:solidFill>
                  <a:schemeClr val="tx1"/>
                </a:solidFill>
                <a:effectLst/>
                <a:latin typeface="+mn-lt"/>
                <a:ea typeface="+mn-ea"/>
                <a:cs typeface="+mn-cs"/>
              </a:rPr>
              <a:t> * collection, communication, aggregation and interpretation of patient data to accelerate secondary uses in public health, disease surveillance, post-approval monitoring, and patient-centered outcomes research. </a:t>
            </a:r>
          </a:p>
          <a:p>
            <a:r>
              <a:rPr lang="en-US" sz="1200" kern="1200" dirty="0">
                <a:solidFill>
                  <a:schemeClr val="tx1"/>
                </a:solidFill>
                <a:effectLst/>
                <a:latin typeface="+mn-lt"/>
                <a:ea typeface="+mn-ea"/>
                <a:cs typeface="+mn-cs"/>
              </a:rPr>
              <a:t> * health-related services including telecare, clinical decision support, research, and quality measurement, improving healthcare access, quality, and uniformity. </a:t>
            </a:r>
          </a:p>
          <a:p>
            <a:r>
              <a:rPr lang="en-US" sz="1200" kern="1200" dirty="0">
                <a:solidFill>
                  <a:schemeClr val="tx1"/>
                </a:solidFill>
                <a:effectLst/>
                <a:latin typeface="+mn-lt"/>
                <a:ea typeface="+mn-ea"/>
                <a:cs typeface="+mn-cs"/>
              </a:rPr>
              <a:t> * patients, clinicians, and the public to realize major benefits from improved care coordination, reduction of medical errors, and decreased costs resulting in healthier lives. </a:t>
            </a:r>
          </a:p>
          <a:p>
            <a:r>
              <a:rPr lang="en-US" sz="1200" kern="1200" dirty="0">
                <a:solidFill>
                  <a:schemeClr val="tx1"/>
                </a:solidFill>
                <a:effectLst/>
                <a:latin typeface="+mn-lt"/>
                <a:ea typeface="+mn-ea"/>
                <a:cs typeface="+mn-cs"/>
              </a:rPr>
              <a:t> </a:t>
            </a:r>
          </a:p>
          <a:p>
            <a:pPr marL="0" indent="0" algn="l">
              <a:buFont typeface="+mj-lt"/>
              <a:buNone/>
            </a:pPr>
            <a:endParaRPr lang="en-US" sz="1400" b="1" i="1" dirty="0"/>
          </a:p>
        </p:txBody>
      </p:sp>
      <p:sp>
        <p:nvSpPr>
          <p:cNvPr id="4" name="Slide Number Placeholder 3"/>
          <p:cNvSpPr>
            <a:spLocks noGrp="1"/>
          </p:cNvSpPr>
          <p:nvPr>
            <p:ph type="sldNum" sz="quarter" idx="10"/>
          </p:nvPr>
        </p:nvSpPr>
        <p:spPr/>
        <p:txBody>
          <a:bodyPr/>
          <a:lstStyle/>
          <a:p>
            <a:fld id="{C4C54939-C608-486A-BE30-E8A8CF819837}" type="slidenum">
              <a:rPr lang="en-US" smtClean="0"/>
              <a:t>17</a:t>
            </a:fld>
            <a:endParaRPr lang="en-US" dirty="0"/>
          </a:p>
        </p:txBody>
      </p:sp>
    </p:spTree>
    <p:extLst>
      <p:ext uri="{BB962C8B-B14F-4D97-AF65-F5344CB8AC3E}">
        <p14:creationId xmlns:p14="http://schemas.microsoft.com/office/powerpoint/2010/main" val="2740188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Arial Narrow" panose="020B0606020202030204" pitchFamily="34" charset="0"/>
              </a:rPr>
              <a:t>FHIM Executive Summary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a:t>
            </a:r>
            <a:r>
              <a:rPr lang="en-US" sz="1100" kern="1200" dirty="0">
                <a:solidFill>
                  <a:schemeClr val="tx1"/>
                </a:solidFill>
                <a:effectLst/>
                <a:latin typeface="+mn-lt"/>
                <a:ea typeface="+mn-ea"/>
                <a:cs typeface="+mn-cs"/>
              </a:rPr>
              <a:t> </a:t>
            </a:r>
            <a:r>
              <a:rPr lang="en-US" sz="1100" b="0" dirty="0">
                <a:latin typeface="Arial Narrow" panose="020B0606020202030204" pitchFamily="34" charset="0"/>
              </a:rPr>
              <a:t>2019-02-19.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FHIM Executive Summary</a:t>
            </a:r>
            <a:r>
              <a:rPr lang="en-US" sz="1100" b="0" dirty="0">
                <a:latin typeface="Arial Narrow" panose="020B0606020202030204" pitchFamily="34" charset="0"/>
              </a:rPr>
              <a:t>”</a:t>
            </a:r>
            <a:r>
              <a:rPr lang="en-US" sz="1100" b="1"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addresses the bottom line up-front for the FHIM program </a:t>
            </a:r>
            <a:r>
              <a:rPr lang="en-US" sz="1100" b="0" i="1" dirty="0">
                <a:latin typeface="Arial Narrow" panose="020B0606020202030204" pitchFamily="34" charset="0"/>
              </a:rPr>
              <a:t>Who, What, When, where, Why and How </a:t>
            </a:r>
            <a:r>
              <a:rPr lang="en-US" sz="1100" b="0" dirty="0">
                <a:latin typeface="Arial Narrow" panose="020B0606020202030204" pitchFamily="34" charset="0"/>
              </a:rPr>
              <a:t>FHIM program perspectives</a:t>
            </a:r>
            <a:r>
              <a:rPr lang="en-US" sz="1100" b="0" i="1" dirty="0">
                <a:latin typeface="Arial Narrow" panose="020B0606020202030204" pitchFamily="34" charset="0"/>
              </a:rPr>
              <a:t>. </a:t>
            </a:r>
            <a:endParaRPr lang="en-US" sz="1100" b="0" dirty="0">
              <a:latin typeface="Arial Narrow" panose="020B0606020202030204" pitchFamily="34" charset="0"/>
            </a:endParaRPr>
          </a:p>
          <a:p>
            <a:pPr algn="ctr" defTabSz="966612">
              <a:defRPr/>
            </a:pPr>
            <a:endParaRPr lang="en-US" sz="1100" b="0" dirty="0">
              <a:latin typeface="Arial Narrow" panose="020B0606020202030204" pitchFamily="34" charset="0"/>
            </a:endParaRP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0" baseline="0" dirty="0">
                <a:latin typeface="Arial Narrow" panose="020B0606020202030204" pitchFamily="34" charset="0"/>
              </a:rPr>
              <a:t>The Federal Health Information Model is called FHIM. </a:t>
            </a:r>
            <a:endParaRPr lang="en-US" sz="1100" b="0" dirty="0">
              <a:latin typeface="Arial Narrow" panose="020B0606020202030204" pitchFamily="34" charset="0"/>
            </a:endParaRPr>
          </a:p>
          <a:p>
            <a:pPr marL="241653" indent="-241653">
              <a:buFont typeface="Arial" panose="020B0604020202020204" pitchFamily="34" charset="0"/>
              <a:buChar char="•"/>
            </a:pPr>
            <a:r>
              <a:rPr lang="en-US" sz="1100" dirty="0">
                <a:latin typeface="Arial Narrow" panose="020B0606020202030204" pitchFamily="34" charset="0"/>
              </a:rPr>
              <a:t>1. Who is on the FHIM Team? You can contact the FHIM team at FHIMS 2009 at Gmail. org. In the FHIM deep dive video, the FHIM points of contact, their roles and their organizations are presented. </a:t>
            </a:r>
          </a:p>
          <a:p>
            <a:pPr marL="241653" indent="-241653">
              <a:buFont typeface="Arial" panose="020B0604020202020204" pitchFamily="34" charset="0"/>
              <a:buChar char="•"/>
            </a:pPr>
            <a:r>
              <a:rPr lang="en-US" sz="1100" dirty="0">
                <a:latin typeface="Arial Narrow" panose="020B0606020202030204" pitchFamily="34" charset="0"/>
              </a:rPr>
              <a:t>2. What is FHIM? Where, briefly </a:t>
            </a:r>
          </a:p>
          <a:p>
            <a:pPr marL="724959" lvl="1" indent="-241653">
              <a:buFont typeface="Arial" panose="020B0604020202020204" pitchFamily="34" charset="0"/>
              <a:buChar char="•"/>
            </a:pPr>
            <a:r>
              <a:rPr lang="en-US" sz="1100" dirty="0">
                <a:latin typeface="Arial Narrow" panose="020B0606020202030204" pitchFamily="34" charset="0"/>
                <a:cs typeface="Calibri" panose="020F0502020204030204" pitchFamily="34" charset="0"/>
              </a:rPr>
              <a:t>FHIM is a logical health information model that supports semantic interoperability and harmonizes healthcare information requirements from federal partners and standards organizations</a:t>
            </a:r>
          </a:p>
          <a:p>
            <a:pPr marL="724959" lvl="1" indent="-241653" defTabSz="966612">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Second</a:t>
            </a:r>
            <a:r>
              <a:rPr lang="en-US" altLang="en-US" sz="1100" dirty="0">
                <a:latin typeface="Arial Narrow" panose="020B0606020202030204" pitchFamily="34" charset="0"/>
                <a:cs typeface="Calibri" panose="020F0502020204030204" pitchFamily="34" charset="0"/>
              </a:rPr>
              <a:t>, FHIM provides an integrated picture of a healthcare information model and standards information plus standard reference terminologies. </a:t>
            </a:r>
          </a:p>
          <a:p>
            <a:pPr marL="724959" lvl="1" indent="-241653" defTabSz="966612">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Third</a:t>
            </a:r>
            <a:r>
              <a:rPr lang="en-US" altLang="en-US" sz="1100" dirty="0">
                <a:latin typeface="Arial Narrow" panose="020B0606020202030204" pitchFamily="34" charset="0"/>
                <a:cs typeface="Calibri" panose="020F0502020204030204" pitchFamily="34" charset="0"/>
              </a:rPr>
              <a:t>, FHIM has companion model driven development architectural and implementation tools. These tools help an analyst implementer or informaticist to design and develop applications using quality consistent information and requirements traceable HL7 standards such as FHIR C-CDA and V2 profiles and extensions. </a:t>
            </a:r>
          </a:p>
          <a:p>
            <a:pPr marL="724959" lvl="1" indent="-241653" defTabSz="966612">
              <a:spcAft>
                <a:spcPts val="634"/>
              </a:spcAft>
              <a:buFont typeface="Arial" panose="020B0604020202020204" pitchFamily="34" charset="0"/>
              <a:buChar char="•"/>
            </a:pPr>
            <a:r>
              <a:rPr lang="en-US" sz="1100" u="sng" dirty="0">
                <a:latin typeface="Arial Narrow" panose="020B0606020202030204" pitchFamily="34" charset="0"/>
                <a:cs typeface="Calibri" panose="020F0502020204030204" pitchFamily="34" charset="0"/>
              </a:rPr>
              <a:t>Fourth</a:t>
            </a:r>
            <a:r>
              <a:rPr lang="en-US" sz="1100" dirty="0">
                <a:latin typeface="Arial Narrow" panose="020B0606020202030204" pitchFamily="34" charset="0"/>
                <a:cs typeface="Calibri" panose="020F0502020204030204" pitchFamily="34" charset="0"/>
              </a:rPr>
              <a:t>, FHIM supports the specification of Electronic Healthcare Records, and serves as the blueprint for interoperable data in motion and date-ta at rest</a:t>
            </a:r>
          </a:p>
          <a:p>
            <a:pPr marL="724959" lvl="1" indent="-241653" defTabSz="966612">
              <a:spcAft>
                <a:spcPts val="634"/>
              </a:spcAft>
              <a:buFont typeface="Arial" panose="020B0604020202020204" pitchFamily="34" charset="0"/>
              <a:buChar char="•"/>
              <a:defRPr/>
            </a:pPr>
            <a:r>
              <a:rPr lang="en-US" sz="1100" u="sng" dirty="0">
                <a:latin typeface="Arial Narrow" panose="020B0606020202030204" pitchFamily="34" charset="0"/>
                <a:cs typeface="Calibri" panose="020F0502020204030204" pitchFamily="34" charset="0"/>
              </a:rPr>
              <a:t>Finally</a:t>
            </a:r>
            <a:r>
              <a:rPr lang="en-US" sz="1100" dirty="0">
                <a:latin typeface="Arial Narrow" panose="020B0606020202030204" pitchFamily="34" charset="0"/>
                <a:cs typeface="Calibri" panose="020F0502020204030204" pitchFamily="34" charset="0"/>
              </a:rPr>
              <a:t>, FHIM empowers intra-agency and inter-agency interoperability plus healthcare partner, contractor, academia and industry interoperability. </a:t>
            </a:r>
          </a:p>
          <a:p>
            <a:pPr marL="241653" indent="-241653">
              <a:buFont typeface="Arial" panose="020B0604020202020204" pitchFamily="34" charset="0"/>
              <a:buChar char="•"/>
            </a:pPr>
            <a:r>
              <a:rPr lang="en-US" sz="1100" dirty="0">
                <a:latin typeface="Arial Narrow" panose="020B0606020202030204" pitchFamily="34" charset="0"/>
              </a:rPr>
              <a:t>3. Where are FHIM’s Collaboration Websites? Briefly, </a:t>
            </a:r>
          </a:p>
          <a:p>
            <a:pPr marL="724959" lvl="1" indent="-241653" defTabSz="966612">
              <a:buFont typeface="Arial" panose="020B0604020202020204" pitchFamily="34" charset="0"/>
              <a:buChar char="•"/>
              <a:defRPr/>
            </a:pPr>
            <a:r>
              <a:rPr lang="en-US" sz="1100" b="0" dirty="0">
                <a:latin typeface="Arial Narrow" panose="020B0606020202030204" pitchFamily="34" charset="0"/>
              </a:rPr>
              <a:t>FHIM’s </a:t>
            </a:r>
            <a:r>
              <a:rPr lang="x-none" sz="1100" b="0" dirty="0">
                <a:latin typeface="Arial Narrow" panose="020B0606020202030204" pitchFamily="34" charset="0"/>
              </a:rPr>
              <a:t>https://github. com</a:t>
            </a:r>
            <a:r>
              <a:rPr lang="en-US" sz="1100" b="0" dirty="0">
                <a:latin typeface="Arial Narrow" panose="020B0606020202030204" pitchFamily="34" charset="0"/>
              </a:rPr>
              <a:t> is the official government’s FHIM repository. </a:t>
            </a:r>
          </a:p>
          <a:p>
            <a:pPr marL="724959" lvl="1" indent="-241653" defTabSz="966612">
              <a:buFont typeface="Arial" panose="020B0604020202020204" pitchFamily="34" charset="0"/>
              <a:buChar char="•"/>
              <a:defRPr/>
            </a:pPr>
            <a:r>
              <a:rPr lang="en-US" altLang="en-US" sz="1100" b="0" dirty="0">
                <a:latin typeface="Arial Narrow" panose="020B0606020202030204" pitchFamily="34" charset="0"/>
              </a:rPr>
              <a:t>The </a:t>
            </a:r>
            <a:r>
              <a:rPr lang="en-US" altLang="en-US" sz="1100" b="0" dirty="0">
                <a:latin typeface="Arial Narrow" panose="020B0606020202030204" pitchFamily="34" charset="0"/>
                <a:hlinkClick r:id="rId3">
                  <a:extLst>
                    <a:ext uri="{A12FA001-AC4F-418D-AE19-62706E023703}">
                      <ahyp:hlinkClr xmlns:ahyp="http://schemas.microsoft.com/office/drawing/2018/hyperlinkcolor" val="tx"/>
                    </a:ext>
                  </a:extLst>
                </a:hlinkClick>
              </a:rPr>
              <a:t>www. FHIMS. org</a:t>
            </a:r>
            <a:r>
              <a:rPr lang="en-US" altLang="en-US" sz="1100" b="0" dirty="0">
                <a:latin typeface="Arial Narrow" panose="020B0606020202030204" pitchFamily="34" charset="0"/>
              </a:rPr>
              <a:t> is the unofficial FHIM Team’s collaboration website, which publishes the current-version FHIM diagrams and model. </a:t>
            </a:r>
          </a:p>
          <a:p>
            <a:pPr marL="241653" indent="-241653">
              <a:buFont typeface="Arial" panose="020B0604020202020204" pitchFamily="34" charset="0"/>
              <a:buChar char="•"/>
            </a:pPr>
            <a:r>
              <a:rPr lang="en-US" sz="1100" b="0" dirty="0">
                <a:latin typeface="Arial Narrow" panose="020B0606020202030204" pitchFamily="34" charset="0"/>
              </a:rPr>
              <a:t>4. When</a:t>
            </a:r>
            <a:r>
              <a:rPr lang="en-US" sz="1100" b="0" baseline="0" dirty="0">
                <a:latin typeface="Arial Narrow" panose="020B0606020202030204" pitchFamily="34" charset="0"/>
              </a:rPr>
              <a:t> were the </a:t>
            </a:r>
            <a:r>
              <a:rPr lang="en-US" sz="1100" b="0" dirty="0">
                <a:latin typeface="Arial Narrow" panose="020B0606020202030204" pitchFamily="34" charset="0"/>
              </a:rPr>
              <a:t>FHIM’s Milestones? </a:t>
            </a:r>
            <a:r>
              <a:rPr lang="en-US" sz="1100" b="0" baseline="0" dirty="0">
                <a:latin typeface="Arial Narrow" panose="020B0606020202030204" pitchFamily="34" charset="0"/>
              </a:rPr>
              <a:t>Where, briefly the key events impacting FHIM chronology started</a:t>
            </a:r>
          </a:p>
          <a:p>
            <a:pPr marL="724959" lvl="1" indent="-241653">
              <a:buFont typeface="Arial" panose="020B0604020202020204" pitchFamily="34" charset="0"/>
              <a:buChar char="•"/>
            </a:pPr>
            <a:r>
              <a:rPr lang="en-US" sz="1100" dirty="0">
                <a:latin typeface="Arial Narrow" panose="020B0606020202030204" pitchFamily="34" charset="0"/>
              </a:rPr>
              <a:t>In 2006, the George W. Bush Presidential Executive Order 13,410 established e-government lines of business, which resulted in FHA being created and its 2008 sponsoring of the FHIM. </a:t>
            </a:r>
          </a:p>
          <a:p>
            <a:pPr marL="724959" lvl="1" indent="-241653">
              <a:buFont typeface="Arial" panose="020B0604020202020204" pitchFamily="34" charset="0"/>
              <a:buChar char="•"/>
            </a:pPr>
            <a:r>
              <a:rPr lang="en-US" sz="1100" dirty="0">
                <a:latin typeface="Arial Narrow" panose="020B0606020202030204" pitchFamily="34" charset="0"/>
              </a:rPr>
              <a:t>The February 17, 2009 A-R-R-A HI-TAC legislation accelerated the creation and use of EHR systems. </a:t>
            </a:r>
          </a:p>
          <a:p>
            <a:pPr marL="1208265" lvl="2" indent="-241653">
              <a:buFont typeface="Arial" panose="020B0604020202020204" pitchFamily="34" charset="0"/>
              <a:buChar char="•"/>
            </a:pPr>
            <a:r>
              <a:rPr lang="en-US" sz="1100" dirty="0">
                <a:latin typeface="Arial Narrow" panose="020B0606020202030204" pitchFamily="34" charset="0"/>
              </a:rPr>
              <a:t>It resulted in the July 13, 2010 CMS Meaning-full Use policy. </a:t>
            </a:r>
          </a:p>
          <a:p>
            <a:pPr marL="1208265" lvl="2" indent="-241653">
              <a:buFont typeface="Arial" panose="020B0604020202020204" pitchFamily="34" charset="0"/>
              <a:buChar char="•"/>
            </a:pPr>
            <a:r>
              <a:rPr lang="en-US" sz="1100" dirty="0">
                <a:latin typeface="Arial Narrow" panose="020B0606020202030204" pitchFamily="34" charset="0"/>
              </a:rPr>
              <a:t>In 2015 the MACRA merit-based policies were added. . </a:t>
            </a:r>
          </a:p>
          <a:p>
            <a:pPr marL="724959" lvl="1" indent="-241653">
              <a:buFont typeface="Arial" panose="020B0604020202020204" pitchFamily="34" charset="0"/>
              <a:buChar char="•"/>
            </a:pPr>
            <a:r>
              <a:rPr lang="en-US" sz="1100" b="0" dirty="0">
                <a:latin typeface="Arial Narrow" panose="020B0606020202030204" pitchFamily="34" charset="0"/>
              </a:rPr>
              <a:t>In December 2016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mandated Patient Access to their information; where, </a:t>
            </a:r>
          </a:p>
          <a:p>
            <a:pPr marL="1208265" lvl="2" indent="-241653">
              <a:buFont typeface="Arial" panose="020B0604020202020204" pitchFamily="34" charset="0"/>
              <a:buChar char="•"/>
            </a:pPr>
            <a:r>
              <a:rPr lang="en-US" sz="1100" b="0" dirty="0">
                <a:latin typeface="Arial Narrow" panose="020B0606020202030204" pitchFamily="34" charset="0"/>
              </a:rPr>
              <a:t>the Cures Act defines interoperability as without requiring </a:t>
            </a:r>
            <a:r>
              <a:rPr lang="en-US" sz="1100" dirty="0">
                <a:latin typeface="Arial Narrow" panose="020B0606020202030204" pitchFamily="34" charset="0"/>
              </a:rPr>
              <a:t>extra effort and without information blocking, with substantial penalties for non-compliance. </a:t>
            </a:r>
          </a:p>
          <a:p>
            <a:pPr marL="724959" lvl="1" indent="-241653">
              <a:buFont typeface="Arial" panose="020B0604020202020204" pitchFamily="34" charset="0"/>
              <a:buChar char="•"/>
            </a:pPr>
            <a:r>
              <a:rPr lang="en-US" sz="1100" dirty="0">
                <a:latin typeface="Arial Narrow" panose="020B0606020202030204" pitchFamily="34" charset="0"/>
              </a:rPr>
              <a:t>In January 2018 The US Healthcare, O-N-C Office of the National Coordinator for technology issued the draft TEFCA and US-CDI regulations; where </a:t>
            </a:r>
          </a:p>
          <a:p>
            <a:pPr marL="1208265" lvl="2" indent="-241653">
              <a:buFont typeface="Arial" panose="020B0604020202020204" pitchFamily="34" charset="0"/>
              <a:buChar char="•"/>
            </a:pPr>
            <a:r>
              <a:rPr lang="en-US" sz="1100" dirty="0">
                <a:latin typeface="Arial Narrow" panose="020B0606020202030204" pitchFamily="34" charset="0"/>
              </a:rPr>
              <a:t>TEFCA </a:t>
            </a:r>
            <a:r>
              <a:rPr lang="en-US" sz="1100" b="0" dirty="0">
                <a:latin typeface="Arial Narrow" panose="020B0606020202030204" pitchFamily="34" charset="0"/>
              </a:rPr>
              <a:t>defines a </a:t>
            </a:r>
            <a:r>
              <a:rPr lang="en-US" sz="1100" dirty="0">
                <a:latin typeface="Arial Narrow" panose="020B0606020202030204" pitchFamily="34" charset="0"/>
              </a:rPr>
              <a:t>Trusted Exchange Framework and Common Agreement </a:t>
            </a:r>
            <a:r>
              <a:rPr lang="en-US" sz="1100" b="0" dirty="0">
                <a:latin typeface="Arial Narrow" panose="020B0606020202030204" pitchFamily="34" charset="0"/>
              </a:rPr>
              <a:t>among Q-HINS, which are qualified health information exchanges </a:t>
            </a:r>
            <a:r>
              <a:rPr lang="en-US" sz="1100" dirty="0">
                <a:latin typeface="Arial Narrow" panose="020B0606020202030204" pitchFamily="34" charset="0"/>
              </a:rPr>
              <a:t>managed by an R-C-E who is an ONC recognize coordinating entity </a:t>
            </a:r>
          </a:p>
          <a:p>
            <a:pPr marL="1208265" lvl="2" indent="-241653">
              <a:buFont typeface="Arial" panose="020B0604020202020204" pitchFamily="34" charset="0"/>
              <a:buChar char="•"/>
            </a:pPr>
            <a:r>
              <a:rPr lang="en-US" sz="1100" dirty="0">
                <a:latin typeface="Arial Narrow" panose="020B0606020202030204" pitchFamily="34" charset="0"/>
              </a:rPr>
              <a:t>US-CDI defines the U. S. Core Data for Interoperability </a:t>
            </a:r>
          </a:p>
          <a:p>
            <a:pPr marL="1208265" lvl="2" indent="-241653">
              <a:buFont typeface="Arial" panose="020B0604020202020204" pitchFamily="34" charset="0"/>
              <a:buChar char="•"/>
            </a:pPr>
            <a:r>
              <a:rPr lang="en-US" sz="1100" dirty="0">
                <a:latin typeface="Arial Narrow" panose="020B0606020202030204" pitchFamily="34" charset="0"/>
              </a:rPr>
              <a:t>The TEFCA and US-CDI policies are scheduled to be finalized in 2019. </a:t>
            </a:r>
          </a:p>
          <a:p>
            <a:pPr marL="724959" lvl="1" indent="-241653">
              <a:buFont typeface="Arial" panose="020B0604020202020204" pitchFamily="34" charset="0"/>
              <a:buChar char="•"/>
            </a:pPr>
            <a:r>
              <a:rPr lang="en-US" sz="1100" dirty="0">
                <a:latin typeface="Arial Narrow" panose="020B0606020202030204" pitchFamily="34" charset="0"/>
              </a:rPr>
              <a:t>Also In 2019, as a part of the FHA sunset, FHIM is scheduled to be transitioned from ONC stewardship. </a:t>
            </a:r>
          </a:p>
          <a:p>
            <a:pPr marL="241653" indent="-241653">
              <a:buFont typeface="Arial" panose="020B0604020202020204" pitchFamily="34" charset="0"/>
              <a:buChar char="•"/>
            </a:pPr>
            <a:r>
              <a:rPr lang="en-US" sz="1100" dirty="0">
                <a:latin typeface="Arial Narrow" panose="020B0606020202030204" pitchFamily="34" charset="0"/>
              </a:rPr>
              <a:t>5. Why is FHIM valuable? Concisely, </a:t>
            </a:r>
          </a:p>
          <a:p>
            <a:pPr marL="845786" lvl="1" indent="-362480">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First</a:t>
            </a:r>
            <a:r>
              <a:rPr lang="en-US" altLang="en-US" sz="1100" dirty="0">
                <a:latin typeface="Arial Narrow" panose="020B0606020202030204" pitchFamily="34" charset="0"/>
                <a:cs typeface="Calibri" panose="020F0502020204030204" pitchFamily="34" charset="0"/>
              </a:rPr>
              <a:t>, the FHIM d</a:t>
            </a:r>
            <a:r>
              <a:rPr lang="en-US" sz="1100" dirty="0">
                <a:latin typeface="Arial Narrow" panose="020B0606020202030204" pitchFamily="34" charset="0"/>
                <a:cs typeface="Calibri" panose="020F0502020204030204" pitchFamily="34" charset="0"/>
              </a:rPr>
              <a:t>elivers a vetted information view of the highly complex and ever changing healthcare land-scape. </a:t>
            </a:r>
          </a:p>
          <a:p>
            <a:pPr marL="1329092" lvl="2" indent="-362480">
              <a:spcAft>
                <a:spcPts val="634"/>
              </a:spcAft>
              <a:buFont typeface="Arial" panose="020B0604020202020204" pitchFamily="34" charset="0"/>
              <a:buChar char="•"/>
            </a:pPr>
            <a:r>
              <a:rPr lang="en-US" sz="1100" dirty="0">
                <a:latin typeface="Arial Narrow" panose="020B0606020202030204" pitchFamily="34" charset="0"/>
                <a:cs typeface="Calibri" panose="020F0502020204030204" pitchFamily="34" charset="0"/>
              </a:rPr>
              <a:t>Where, FHIM has been created, verified and validated through collaborative Modeling and Terminology meetings with the participation of federal and industry Subject Matter Experts. </a:t>
            </a:r>
          </a:p>
          <a:p>
            <a:pPr marL="845786" lvl="1" indent="-362480">
              <a:spcAft>
                <a:spcPts val="634"/>
              </a:spcAft>
              <a:buFont typeface="Arial" panose="020B0604020202020204" pitchFamily="34" charset="0"/>
              <a:buChar char="•"/>
            </a:pPr>
            <a:r>
              <a:rPr lang="en-US" altLang="en-US" sz="1100" u="sng" dirty="0">
                <a:latin typeface="Arial Narrow" panose="020B0606020202030204" pitchFamily="34" charset="0"/>
                <a:cs typeface="Calibri" panose="020F0502020204030204" pitchFamily="34" charset="0"/>
              </a:rPr>
              <a:t>Second</a:t>
            </a:r>
            <a:r>
              <a:rPr lang="en-US" altLang="en-US" sz="1100" dirty="0">
                <a:latin typeface="Arial Narrow" panose="020B0606020202030204" pitchFamily="34" charset="0"/>
                <a:cs typeface="Calibri" panose="020F0502020204030204" pitchFamily="34" charset="0"/>
              </a:rPr>
              <a:t>, the FHIM p</a:t>
            </a:r>
            <a:r>
              <a:rPr lang="en-US" sz="1100" dirty="0">
                <a:latin typeface="Arial Narrow" panose="020B0606020202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845786" lvl="1" indent="-362480">
              <a:buFont typeface="Arial" panose="020B0604020202020204" pitchFamily="34" charset="0"/>
              <a:buChar char="•"/>
            </a:pPr>
            <a:r>
              <a:rPr lang="en-US" sz="1100" u="sng" dirty="0">
                <a:latin typeface="Arial Narrow" panose="020B0606020202030204" pitchFamily="34" charset="0"/>
                <a:cs typeface="Calibri" panose="020F0502020204030204" pitchFamily="34" charset="0"/>
              </a:rPr>
              <a:t>Third</a:t>
            </a:r>
            <a:r>
              <a:rPr lang="en-US" sz="1100" dirty="0">
                <a:latin typeface="Arial Narrow" panose="020B0606020202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 </a:t>
            </a:r>
          </a:p>
          <a:p>
            <a:pPr marL="845786" lvl="1" indent="-362480" defTabSz="966612">
              <a:buFont typeface="Arial" panose="020B0604020202020204" pitchFamily="34" charset="0"/>
              <a:buChar char="•"/>
              <a:defRPr/>
            </a:pPr>
            <a:r>
              <a:rPr lang="en-US" sz="1100" dirty="0">
                <a:latin typeface="Arial Narrow" panose="020B0606020202030204" pitchFamily="34" charset="0"/>
              </a:rPr>
              <a:t>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initiative. Collectively they have defined a holistic approach to interoperability, to better support the 21</a:t>
            </a:r>
            <a:r>
              <a:rPr lang="en-US" sz="1100" baseline="30000" dirty="0">
                <a:latin typeface="Arial Narrow" panose="020B0606020202030204" pitchFamily="34" charset="0"/>
              </a:rPr>
              <a:t>st</a:t>
            </a:r>
            <a:r>
              <a:rPr lang="en-US" sz="1100" dirty="0">
                <a:latin typeface="Arial Narrow" panose="020B0606020202030204" pitchFamily="34" charset="0"/>
              </a:rPr>
              <a: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endParaRPr lang="en-US" sz="1100" dirty="0">
              <a:latin typeface="Arial Narrow" panose="020B0606020202030204" pitchFamily="34" charset="0"/>
              <a:cs typeface="Calibri" panose="020F0502020204030204" pitchFamily="34" charset="0"/>
            </a:endParaRPr>
          </a:p>
          <a:p>
            <a:pPr marL="241653" indent="-241653">
              <a:buFont typeface="Arial" panose="020B0604020202020204" pitchFamily="34" charset="0"/>
              <a:buChar char="•"/>
            </a:pPr>
            <a:r>
              <a:rPr lang="en-US" sz="1100" dirty="0">
                <a:latin typeface="Arial Narrow" panose="020B0606020202030204" pitchFamily="34" charset="0"/>
              </a:rPr>
              <a:t>6. How is FHIM used? </a:t>
            </a:r>
          </a:p>
          <a:p>
            <a:pPr marL="845786" lvl="1" indent="-362480">
              <a:buFont typeface="Arial" panose="020B0604020202020204" pitchFamily="34" charset="0"/>
              <a:buChar char="•"/>
            </a:pPr>
            <a:r>
              <a:rPr lang="en-US" sz="1100" dirty="0">
                <a:latin typeface="Arial Narrow" panose="020B0606020202030204" pitchFamily="34" charset="0"/>
              </a:rPr>
              <a:t>Implementers make healthcare IT work by solving real problems. But, what are they looking for? </a:t>
            </a:r>
          </a:p>
          <a:p>
            <a:pPr marL="1329092" lvl="2" indent="-362480">
              <a:buFont typeface="Arial" panose="020B0604020202020204" pitchFamily="34" charset="0"/>
              <a:buChar char="•"/>
            </a:pPr>
            <a:r>
              <a:rPr lang="en-US" sz="1100" dirty="0">
                <a:latin typeface="Arial Narrow" panose="020B0606020202030204" pitchFamily="34" charset="0"/>
              </a:rPr>
              <a:t>In about 1995, HL7 Version 3 developers claimed to have define a world in which point-to-point healthcare shared data mapping wouldn't be required. </a:t>
            </a:r>
          </a:p>
          <a:p>
            <a:pPr marL="1329092" lvl="2" indent="-362480">
              <a:buFont typeface="Arial" panose="020B0604020202020204" pitchFamily="34" charset="0"/>
              <a:buChar char="•"/>
            </a:pPr>
            <a:r>
              <a:rPr lang="en-US" sz="1100" dirty="0">
                <a:latin typeface="Arial Narrow" panose="020B0606020202030204" pitchFamily="34" charset="0"/>
              </a:rPr>
              <a:t>Over 10 years of V3 usage showed that's not possible and that V3 users often have specific local use case workflow-data processing needs</a:t>
            </a:r>
          </a:p>
          <a:p>
            <a:pPr marL="1329092" lvl="2" indent="-362480">
              <a:buFont typeface="Arial" panose="020B0604020202020204" pitchFamily="34" charset="0"/>
              <a:buChar char="•"/>
            </a:pPr>
            <a:r>
              <a:rPr lang="en-US" sz="1100" dirty="0">
                <a:latin typeface="Arial Narrow" panose="020B0606020202030204" pitchFamily="34" charset="0"/>
              </a:rPr>
              <a:t>Since 2010 FHIR </a:t>
            </a:r>
            <a:r>
              <a:rPr lang="en-US" sz="1100" i="1" dirty="0">
                <a:latin typeface="Arial Narrow" panose="020B0606020202030204" pitchFamily="34" charset="0"/>
              </a:rPr>
              <a:t>users have said t</a:t>
            </a:r>
            <a:r>
              <a:rPr lang="en-US" sz="1100" dirty="0">
                <a:latin typeface="Arial Narrow" panose="020B0606020202030204" pitchFamily="34" charset="0"/>
              </a:rPr>
              <a:t>he time, complexity and cost of consistent V3 semantics is too high while not meeting their local workflow needs. </a:t>
            </a:r>
          </a:p>
          <a:p>
            <a:pPr marL="1329092" lvl="2" indent="-362480">
              <a:buFont typeface="Arial" panose="020B0604020202020204" pitchFamily="34" charset="0"/>
              <a:buChar char="•"/>
            </a:pPr>
            <a:r>
              <a:rPr lang="en-US" sz="1100" dirty="0">
                <a:latin typeface="Arial Narrow" panose="020B0606020202030204" pitchFamily="34" charset="0"/>
              </a:rPr>
              <a:t>Instead, they wanted ad-hoc FHIR profiles and extension forms that are close to their domain workflow use cases. </a:t>
            </a:r>
          </a:p>
          <a:p>
            <a:pPr marL="845786" lvl="1" indent="-362480">
              <a:buFont typeface="Arial" panose="020B0604020202020204" pitchFamily="34" charset="0"/>
              <a:buChar char="•"/>
            </a:pPr>
            <a:r>
              <a:rPr lang="en-US" sz="1100" dirty="0">
                <a:latin typeface="Arial Narrow" panose="020B0606020202030204" pitchFamily="34" charset="0"/>
              </a:rPr>
              <a:t>The FHIM team appreciates FHIR’s </a:t>
            </a:r>
            <a:r>
              <a:rPr lang="en-US" sz="1100" u="sng" dirty="0">
                <a:latin typeface="Arial Narrow" panose="020B0606020202030204" pitchFamily="34" charset="0"/>
              </a:rPr>
              <a:t>faster-cheaper</a:t>
            </a:r>
            <a:r>
              <a:rPr lang="en-US" sz="1100" dirty="0">
                <a:latin typeface="Arial Narrow" panose="020B0606020202030204" pitchFamily="34" charset="0"/>
              </a:rPr>
              <a:t> approach when it comes to customized local workflows; </a:t>
            </a:r>
          </a:p>
          <a:p>
            <a:pPr marL="1329092" lvl="2" indent="-362480">
              <a:buFont typeface="Arial" panose="020B0604020202020204" pitchFamily="34" charset="0"/>
              <a:buChar char="•"/>
            </a:pPr>
            <a:r>
              <a:rPr lang="en-US" sz="1100" dirty="0">
                <a:latin typeface="Arial Narrow" panose="020B0606020202030204" pitchFamily="34" charset="0"/>
              </a:rPr>
              <a:t>where, local adaptation will often be required and HIN exchange is not required. </a:t>
            </a:r>
          </a:p>
          <a:p>
            <a:pPr marL="1329092" lvl="2" indent="-362480">
              <a:buFont typeface="Arial" panose="020B0604020202020204" pitchFamily="34" charset="0"/>
              <a:buChar char="•"/>
            </a:pPr>
            <a:r>
              <a:rPr lang="en-US" sz="1100" dirty="0">
                <a:latin typeface="Arial Narrow" panose="020B0606020202030204" pitchFamily="34" charset="0"/>
              </a:rPr>
              <a:t>Here, FHIM guidence can still help make FHIR profiles and extensions more consistent. </a:t>
            </a:r>
          </a:p>
          <a:p>
            <a:pPr marL="845786" lvl="1" indent="-362480">
              <a:buFont typeface="Arial" panose="020B0604020202020204" pitchFamily="34" charset="0"/>
              <a:buChar char="•"/>
            </a:pPr>
            <a:r>
              <a:rPr lang="en-US" sz="1100" dirty="0">
                <a:latin typeface="Arial Narrow" panose="020B0606020202030204" pitchFamily="34" charset="0"/>
              </a:rPr>
              <a:t>FHIM has the goal to enable better enterprise and </a:t>
            </a:r>
            <a:r>
              <a:rPr lang="en-US" sz="1100" b="1" dirty="0">
                <a:latin typeface="Arial Narrow" panose="020B0606020202030204" pitchFamily="34" charset="0"/>
              </a:rPr>
              <a:t>N-HIN</a:t>
            </a:r>
            <a:r>
              <a:rPr lang="en-US" sz="1100" dirty="0">
                <a:latin typeface="Arial Narrow" panose="020B0606020202030204" pitchFamily="34" charset="0"/>
              </a:rPr>
              <a:t> Nationwide HIN interoperability </a:t>
            </a:r>
          </a:p>
          <a:p>
            <a:pPr marL="1329092" lvl="2" indent="-362480">
              <a:buFont typeface="Arial" panose="020B0604020202020204" pitchFamily="34" charset="0"/>
              <a:buChar char="•"/>
            </a:pPr>
            <a:r>
              <a:rPr lang="en-US" sz="1100" dirty="0">
                <a:latin typeface="Arial Narrow" panose="020B0606020202030204" pitchFamily="34" charset="0"/>
              </a:rPr>
              <a:t>Supporting transfer-of-care and care-team management of shared patient information, such as,</a:t>
            </a:r>
          </a:p>
          <a:p>
            <a:pPr marL="1329092" lvl="2" indent="-362480">
              <a:buFont typeface="Arial" panose="020B0604020202020204" pitchFamily="34" charset="0"/>
              <a:buChar char="•"/>
            </a:pPr>
            <a:r>
              <a:rPr lang="en-US" sz="1100" dirty="0">
                <a:latin typeface="Arial Narrow" panose="020B0606020202030204" pitchFamily="34" charset="0"/>
              </a:rPr>
              <a:t>Procedures, Allergies, Medications, Problems, Immunizations, Observations, Test Results and Notes. </a:t>
            </a:r>
          </a:p>
          <a:p>
            <a:pPr marL="1208265" lvl="2" indent="-241653">
              <a:buFont typeface="+mj-lt"/>
              <a:buAutoNum type="arabicPeriod"/>
            </a:pPr>
            <a:endParaRPr lang="en-US" sz="1100" dirty="0">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Other FHIM Training Videos are available on the YouTube “FHIM Training Channel”. </a:t>
            </a:r>
          </a:p>
          <a:p>
            <a:pPr rtl="0"/>
            <a:r>
              <a:rPr lang="en-US" sz="1100" b="1" dirty="0">
                <a:latin typeface="Arial Narrow" panose="020B0606020202030204" pitchFamily="34" charset="0"/>
              </a:rPr>
              <a:t>End of the FHIM Executive Summary. </a:t>
            </a:r>
          </a:p>
          <a:p>
            <a:pPr rtl="0"/>
            <a:endParaRPr lang="en-US" sz="1100" dirty="0">
              <a:latin typeface="Arial Narrow" panose="020B0606020202030204" pitchFamily="34" charset="0"/>
            </a:endParaRPr>
          </a:p>
          <a:p>
            <a:pPr rtl="0"/>
            <a:r>
              <a:rPr lang="en-US" sz="1100" b="1" dirty="0">
                <a:latin typeface="Arial Narrow" panose="020B0606020202030204" pitchFamily="34" charset="0"/>
              </a:rPr>
              <a:t>TEXT VERSION</a:t>
            </a:r>
          </a:p>
          <a:p>
            <a:pPr rtl="0"/>
            <a:r>
              <a:rPr lang="en-US" sz="1100" dirty="0">
                <a:latin typeface="Arial Narrow" panose="020B0606020202030204" pitchFamily="34" charset="0"/>
              </a:rPr>
              <a:t>The Federal Health Information Model is called FHIM. </a:t>
            </a:r>
          </a:p>
          <a:p>
            <a:pPr rtl="0"/>
            <a:endParaRPr lang="en-US" sz="1100" dirty="0">
              <a:latin typeface="Arial Narrow" panose="020B0606020202030204" pitchFamily="34" charset="0"/>
            </a:endParaRPr>
          </a:p>
          <a:p>
            <a:pPr rtl="0"/>
            <a:r>
              <a:rPr lang="en-US" sz="1100" dirty="0">
                <a:latin typeface="Arial Narrow" panose="020B0606020202030204" pitchFamily="34" charset="0"/>
              </a:rPr>
              <a:t>This FHIM presentation follows the Journalistic Who, What, Where, When, Why and How approach. </a:t>
            </a:r>
          </a:p>
          <a:p>
            <a:pPr rtl="0"/>
            <a:r>
              <a:rPr lang="en-US" sz="1100" dirty="0">
                <a:latin typeface="Arial Narrow" panose="020B0606020202030204" pitchFamily="34" charset="0"/>
              </a:rPr>
              <a:t> 1. Who is on the FHIM Team? You can contact the FHIM team at FHIMS 2009 at Gmail. org. In the FHIM deep dive video, the FHIM points of contact, their roles and their organizations are presented. </a:t>
            </a:r>
          </a:p>
          <a:p>
            <a:pPr rtl="0"/>
            <a:r>
              <a:rPr lang="en-US" sz="1100" dirty="0">
                <a:latin typeface="Arial Narrow" panose="020B0606020202030204" pitchFamily="34" charset="0"/>
              </a:rPr>
              <a:t> 2. What is FHIM? Where, briefly </a:t>
            </a:r>
          </a:p>
          <a:p>
            <a:pPr rtl="0"/>
            <a:r>
              <a:rPr lang="en-US" sz="1100" dirty="0">
                <a:latin typeface="Arial Narrow" panose="020B0606020202030204" pitchFamily="34" charset="0"/>
              </a:rPr>
              <a:t> - FHIM is a logical health information model that supports semantic interoperability and harmonizes healthcare information requirements from federal partners and standards organizations</a:t>
            </a:r>
          </a:p>
          <a:p>
            <a:pPr rtl="0"/>
            <a:r>
              <a:rPr lang="en-US" sz="1100" dirty="0">
                <a:latin typeface="Arial Narrow" panose="020B0606020202030204" pitchFamily="34" charset="0"/>
              </a:rPr>
              <a:t> - Second, FHIM provides an integrated picture of a healthcare information model and standards information plus standard reference terminologies. </a:t>
            </a:r>
          </a:p>
          <a:p>
            <a:pPr rtl="0"/>
            <a:r>
              <a:rPr lang="en-US" sz="1100" dirty="0">
                <a:latin typeface="Arial Narrow" panose="020B0606020202030204" pitchFamily="34" charset="0"/>
              </a:rPr>
              <a:t> - Third, FHIM has companion model driven development architectural and implementation tools. These tools help an analyst implementer or informaticist to design and develop applications using quality consistent information and requirements traceable HL7 standards such as FHIR C-CDA and V2 profiles and extensions. </a:t>
            </a:r>
          </a:p>
          <a:p>
            <a:pPr rtl="0"/>
            <a:r>
              <a:rPr lang="en-US" sz="1100" dirty="0">
                <a:latin typeface="Arial Narrow" panose="020B0606020202030204" pitchFamily="34" charset="0"/>
              </a:rPr>
              <a:t> - Fourth, FHIM supports the specification of Electronic Healthcare Records, and serves as the blueprint for interoperable data in motion and date-ta at rest</a:t>
            </a:r>
          </a:p>
          <a:p>
            <a:pPr rtl="0"/>
            <a:r>
              <a:rPr lang="en-US" sz="1100" dirty="0">
                <a:latin typeface="Arial Narrow" panose="020B0606020202030204" pitchFamily="34" charset="0"/>
              </a:rPr>
              <a:t> - Finally, FHIM empowers intra-agency and inter-agency interoperability plus healthcare partner, contractor, academia and industry interoperability. </a:t>
            </a:r>
          </a:p>
          <a:p>
            <a:pPr rtl="0"/>
            <a:r>
              <a:rPr lang="en-US" sz="1100" dirty="0">
                <a:latin typeface="Arial Narrow" panose="020B0606020202030204" pitchFamily="34" charset="0"/>
              </a:rPr>
              <a:t> 3. Where are FHIM’s Collaboration Websites? Briefly, </a:t>
            </a:r>
          </a:p>
          <a:p>
            <a:pPr rtl="0"/>
            <a:r>
              <a:rPr lang="en-US" sz="1100" dirty="0">
                <a:latin typeface="Arial Narrow" panose="020B0606020202030204" pitchFamily="34" charset="0"/>
              </a:rPr>
              <a:t> - FHIM’s https://github. com is the official government’s FHIM repository. </a:t>
            </a:r>
          </a:p>
          <a:p>
            <a:pPr rtl="0"/>
            <a:r>
              <a:rPr lang="en-US" sz="1100" dirty="0">
                <a:latin typeface="Arial Narrow" panose="020B0606020202030204" pitchFamily="34" charset="0"/>
              </a:rPr>
              <a:t> - The www. FHIMS. org is the unofficial FHIM Team’s collaboration website, which publishes the current-version FHIM diagrams and model. </a:t>
            </a:r>
          </a:p>
          <a:p>
            <a:pPr rtl="0"/>
            <a:r>
              <a:rPr lang="en-US" sz="1100" dirty="0">
                <a:latin typeface="Arial Narrow" panose="020B0606020202030204" pitchFamily="34" charset="0"/>
              </a:rPr>
              <a:t> 4. When were the FHIM’s Milestones? Where, briefly the key events impacting FHIM chronology started</a:t>
            </a:r>
          </a:p>
          <a:p>
            <a:pPr rtl="0"/>
            <a:r>
              <a:rPr lang="en-US" sz="1100" dirty="0">
                <a:latin typeface="Arial Narrow" panose="020B0606020202030204" pitchFamily="34" charset="0"/>
              </a:rPr>
              <a:t> - In 2006, the George W. Bush Presidential Executive Order 13,410 established e-government lines of business, which resulted in FHA being created and its 2008 sponsoring of the FHIM. </a:t>
            </a:r>
          </a:p>
          <a:p>
            <a:pPr rtl="0"/>
            <a:r>
              <a:rPr lang="en-US" sz="1100" dirty="0">
                <a:latin typeface="Arial Narrow" panose="020B0606020202030204" pitchFamily="34" charset="0"/>
              </a:rPr>
              <a:t> - The February 17, 2009 A-R-R-A HI-TAC legislation accelerated the creation and use of EHR systems. </a:t>
            </a:r>
          </a:p>
          <a:p>
            <a:pPr rtl="0"/>
            <a:r>
              <a:rPr lang="en-US" sz="1100" dirty="0">
                <a:latin typeface="Arial Narrow" panose="020B0606020202030204" pitchFamily="34" charset="0"/>
              </a:rPr>
              <a:t> + It resulted in the July 13, 2010 CMS Meaning-full Use policy. </a:t>
            </a:r>
          </a:p>
          <a:p>
            <a:pPr rtl="0"/>
            <a:r>
              <a:rPr lang="en-US" sz="1100" dirty="0">
                <a:latin typeface="Arial Narrow" panose="020B0606020202030204" pitchFamily="34" charset="0"/>
              </a:rPr>
              <a:t> + In 2015 the MACRA merit-based policies were added. . </a:t>
            </a:r>
          </a:p>
          <a:p>
            <a:pPr rtl="0"/>
            <a:r>
              <a:rPr lang="en-US" sz="1100" dirty="0">
                <a:latin typeface="Arial Narrow" panose="020B0606020202030204" pitchFamily="34" charset="0"/>
              </a:rPr>
              <a:t> - In December 2016 The 21st Century Cures Act mandated Patient Access to their information; where, </a:t>
            </a:r>
          </a:p>
          <a:p>
            <a:pPr rtl="0"/>
            <a:r>
              <a:rPr lang="en-US" sz="1100" dirty="0">
                <a:latin typeface="Arial Narrow" panose="020B0606020202030204" pitchFamily="34" charset="0"/>
              </a:rPr>
              <a:t> + the Cures Act defines interoperability as without requiring extra effort and without information blocking, with substantial penalties for non-compliance. </a:t>
            </a:r>
          </a:p>
          <a:p>
            <a:pPr rtl="0"/>
            <a:r>
              <a:rPr lang="en-US" sz="1100" dirty="0">
                <a:latin typeface="Arial Narrow" panose="020B0606020202030204" pitchFamily="34" charset="0"/>
              </a:rPr>
              <a:t> - In January 2018 The US Healthcare, O-N-C Office of the National Coordinator for technology issued the draft TEFCA and US-CDI regulations; where </a:t>
            </a:r>
          </a:p>
          <a:p>
            <a:pPr rtl="0"/>
            <a:r>
              <a:rPr lang="en-US" sz="1100" dirty="0">
                <a:latin typeface="Arial Narrow" panose="020B0606020202030204" pitchFamily="34" charset="0"/>
              </a:rPr>
              <a:t> + TEFCA defines a Trusted Exchange Framework and Common Agreement among Q-HINS, which are qualified health information exchanges managed by an R-C-E who is an ONC recognize coordinating entity </a:t>
            </a:r>
          </a:p>
          <a:p>
            <a:pPr rtl="0"/>
            <a:r>
              <a:rPr lang="en-US" sz="1100" dirty="0">
                <a:latin typeface="Arial Narrow" panose="020B0606020202030204" pitchFamily="34" charset="0"/>
              </a:rPr>
              <a:t> + US-CDI defines the U. S. Core Data for Interoperability </a:t>
            </a:r>
          </a:p>
          <a:p>
            <a:pPr rtl="0"/>
            <a:r>
              <a:rPr lang="en-US" sz="1100" dirty="0">
                <a:latin typeface="Arial Narrow" panose="020B0606020202030204" pitchFamily="34" charset="0"/>
              </a:rPr>
              <a:t> + The TEFCA and US-CDI policies are scheduled to be finalized in 2019. </a:t>
            </a:r>
          </a:p>
          <a:p>
            <a:pPr rtl="0"/>
            <a:r>
              <a:rPr lang="en-US" sz="1100" dirty="0">
                <a:latin typeface="Arial Narrow" panose="020B0606020202030204" pitchFamily="34" charset="0"/>
              </a:rPr>
              <a:t> - Also In 2019, as a part of the FHA sunset, FHIM is scheduled to be transitioned from ONC stewardship. </a:t>
            </a:r>
          </a:p>
          <a:p>
            <a:pPr rtl="0"/>
            <a:r>
              <a:rPr lang="en-US" sz="1100" dirty="0">
                <a:latin typeface="Arial Narrow" panose="020B0606020202030204" pitchFamily="34" charset="0"/>
              </a:rPr>
              <a:t> 5. Why is FHIM valuable? Concisely, </a:t>
            </a:r>
          </a:p>
          <a:p>
            <a:pPr rtl="0"/>
            <a:r>
              <a:rPr lang="en-US" sz="1100" dirty="0">
                <a:latin typeface="Arial Narrow" panose="020B0606020202030204" pitchFamily="34" charset="0"/>
              </a:rPr>
              <a:t> - First, the FHIM delivers a vetted information view of the highly complex and ever changing healthcare land-scape. </a:t>
            </a:r>
          </a:p>
          <a:p>
            <a:pPr rtl="0"/>
            <a:r>
              <a:rPr lang="en-US" sz="1100" dirty="0">
                <a:latin typeface="Arial Narrow" panose="020B0606020202030204" pitchFamily="34" charset="0"/>
              </a:rPr>
              <a:t> +Where, FHIM has been created, verified and validated through collaborative Modeling and Terminology meetings with the participation of federal and industry Subject Matter Experts. </a:t>
            </a:r>
          </a:p>
          <a:p>
            <a:pPr rtl="0"/>
            <a:r>
              <a:rPr lang="en-US" sz="1100" dirty="0">
                <a:latin typeface="Arial Narrow" panose="020B0606020202030204" pitchFamily="34" charset="0"/>
              </a:rPr>
              <a:t> - Second, the FHIM provides a single point of reference to ensure consistent updating of healthcare information requirements based on changes in healthcare laws, regulations, policies, and standards. </a:t>
            </a:r>
          </a:p>
          <a:p>
            <a:pPr rtl="0"/>
            <a:r>
              <a:rPr lang="en-US" sz="1100" dirty="0">
                <a:latin typeface="Arial Narrow" panose="020B0606020202030204" pitchFamily="34" charset="0"/>
              </a:rPr>
              <a:t> - Third, the FHIM offers the deep and consolidated meta information and tools needed in the coming years to build solutions that save cost and time and which positively impact patient safety and quality of care. </a:t>
            </a:r>
          </a:p>
          <a:p>
            <a:pPr rtl="0"/>
            <a:r>
              <a:rPr lang="en-US" sz="1100" dirty="0">
                <a:latin typeface="Arial Narrow" panose="020B0606020202030204" pitchFamily="34" charset="0"/>
              </a:rPr>
              <a:t> - 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initiative. Collectively they have defined a holistic approach to interoperability, to better support the 21st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p>
          <a:p>
            <a:pPr rtl="0"/>
            <a:r>
              <a:rPr lang="en-US" sz="1100" dirty="0">
                <a:latin typeface="Arial Narrow" panose="020B0606020202030204" pitchFamily="34" charset="0"/>
              </a:rPr>
              <a:t> 6. How is FHIM used? </a:t>
            </a:r>
          </a:p>
          <a:p>
            <a:pPr rtl="0"/>
            <a:r>
              <a:rPr lang="en-US" sz="1100" dirty="0">
                <a:latin typeface="Arial Narrow" panose="020B0606020202030204" pitchFamily="34" charset="0"/>
              </a:rPr>
              <a:t> - Implementers make healthcare IT work by solving real problems. But, what are they looking for? </a:t>
            </a:r>
          </a:p>
          <a:p>
            <a:pPr rtl="0"/>
            <a:r>
              <a:rPr lang="en-US" sz="1100" dirty="0">
                <a:latin typeface="Arial Narrow" panose="020B0606020202030204" pitchFamily="34" charset="0"/>
              </a:rPr>
              <a:t> + In about 1995, HL7 Version 3 developers claimed to have define a world in which point-to-point healthcare shared data mapping wouldn't be required. </a:t>
            </a:r>
          </a:p>
          <a:p>
            <a:pPr rtl="0"/>
            <a:r>
              <a:rPr lang="en-US" sz="1100" dirty="0">
                <a:latin typeface="Arial Narrow" panose="020B0606020202030204" pitchFamily="34" charset="0"/>
              </a:rPr>
              <a:t> + Over 10 years of V3 usage showed that's not possible and that V3 users often have specific local use case workflow-data processing needs</a:t>
            </a:r>
          </a:p>
          <a:p>
            <a:pPr rtl="0"/>
            <a:r>
              <a:rPr lang="en-US" sz="1100" dirty="0">
                <a:latin typeface="Arial Narrow" panose="020B0606020202030204" pitchFamily="34" charset="0"/>
              </a:rPr>
              <a:t> + Since 2010 FHIR users have said the time, complexity and cost of consistent V3 semantics is too high while not meeting their local workflow needs. </a:t>
            </a:r>
          </a:p>
          <a:p>
            <a:pPr rtl="0"/>
            <a:r>
              <a:rPr lang="en-US" sz="1100" dirty="0">
                <a:latin typeface="Arial Narrow" panose="020B0606020202030204" pitchFamily="34" charset="0"/>
              </a:rPr>
              <a:t> + Instead, they wanted ad-hoc FHIR profiles and extension forms that are close to their domain workflow use cases. </a:t>
            </a:r>
          </a:p>
          <a:p>
            <a:pPr rtl="0"/>
            <a:r>
              <a:rPr lang="en-US" sz="1100" dirty="0">
                <a:latin typeface="Arial Narrow" panose="020B0606020202030204" pitchFamily="34" charset="0"/>
              </a:rPr>
              <a:t> - The FHIM team appreciates FHIR’s faster-cheaper approach when it comes to customized local workflows; </a:t>
            </a:r>
          </a:p>
          <a:p>
            <a:pPr rtl="0"/>
            <a:r>
              <a:rPr lang="en-US" sz="1100" dirty="0">
                <a:latin typeface="Arial Narrow" panose="020B0606020202030204" pitchFamily="34" charset="0"/>
              </a:rPr>
              <a:t> + where, local adaptation will often be required and HIN exchange is not required. </a:t>
            </a:r>
          </a:p>
          <a:p>
            <a:pPr rtl="0"/>
            <a:r>
              <a:rPr lang="en-US" sz="1100" dirty="0">
                <a:latin typeface="Arial Narrow" panose="020B0606020202030204" pitchFamily="34" charset="0"/>
              </a:rPr>
              <a:t> + Here, FHIM guidence can still help make FHIR profiles and extensions more consistent. </a:t>
            </a:r>
          </a:p>
          <a:p>
            <a:pPr rtl="0"/>
            <a:r>
              <a:rPr lang="en-US" sz="1100" dirty="0">
                <a:latin typeface="Arial Narrow" panose="020B0606020202030204" pitchFamily="34" charset="0"/>
              </a:rPr>
              <a:t> - FHIM has the goal to enable better enterprise and N-HIN Nationwide HIN interoperability </a:t>
            </a:r>
          </a:p>
          <a:p>
            <a:pPr rtl="0"/>
            <a:r>
              <a:rPr lang="en-US" sz="1100" dirty="0">
                <a:latin typeface="Arial Narrow" panose="020B0606020202030204" pitchFamily="34" charset="0"/>
              </a:rPr>
              <a:t> + Supporting transfer-of-care and care-team management of shared patient information, such as,</a:t>
            </a:r>
          </a:p>
          <a:p>
            <a:pPr rtl="0"/>
            <a:r>
              <a:rPr lang="en-US" sz="1100" dirty="0">
                <a:latin typeface="Arial Narrow" panose="020B0606020202030204" pitchFamily="34" charset="0"/>
              </a:rPr>
              <a:t> + Procedures, Allergies, Medications, Problems, Immunizations, Observations, Test Results and Notes. </a:t>
            </a:r>
          </a:p>
          <a:p>
            <a:pPr rtl="0"/>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18</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246213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 2019-02-19.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0"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FHIM Training Conclusions</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restates the FHIM clinical care goal and technical objectives. </a:t>
            </a:r>
          </a:p>
          <a:p>
            <a:pPr algn="ctr" defTabSz="966612">
              <a:defRPr/>
            </a:pPr>
            <a:endParaRPr lang="en-US" sz="1100" b="0" dirty="0">
              <a:latin typeface="Arial Narrow" panose="020B0606020202030204" pitchFamily="34" charset="0"/>
            </a:endParaRPr>
          </a:p>
          <a:p>
            <a:pPr marL="0" indent="0">
              <a:buFont typeface="+mj-lt"/>
              <a:buNone/>
            </a:pPr>
            <a:r>
              <a:rPr lang="en-US" sz="1100" b="0" dirty="0">
                <a:latin typeface="Arial Narrow" panose="020B0606020202030204" pitchFamily="34" charset="0"/>
              </a:rPr>
              <a:t>- FHIM can be useful by itself. </a:t>
            </a:r>
            <a:endParaRPr lang="en-US" sz="1100" b="0" baseline="0" dirty="0">
              <a:latin typeface="Arial Narrow" panose="020B0606020202030204" pitchFamily="34" charset="0"/>
            </a:endParaRP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100" kern="1200" dirty="0">
                <a:solidFill>
                  <a:schemeClr val="tx1"/>
                </a:solidFill>
                <a:effectLst/>
                <a:latin typeface="+mn-lt"/>
                <a:ea typeface="+mn-ea"/>
                <a:cs typeface="+mn-cs"/>
              </a:rPr>
              <a:t> * FHIM can improve FHIR applicability by reducing variability and maintaining requirements traceability within Enterprises and Health Information Exchange networks. </a:t>
            </a:r>
          </a:p>
          <a:p>
            <a:pPr marL="457200" lvl="1" indent="0">
              <a:buFont typeface="+mj-lt"/>
              <a:buNone/>
            </a:pPr>
            <a:r>
              <a:rPr lang="en-US" sz="1100" b="0" baseline="0" dirty="0">
                <a:latin typeface="Arial Narrow" panose="020B0606020202030204" pitchFamily="34" charset="0"/>
              </a:rPr>
              <a:t> * W</a:t>
            </a:r>
            <a:r>
              <a:rPr lang="en-US" sz="1100" b="0" dirty="0">
                <a:latin typeface="Arial Narrow" panose="020B0606020202030204" pitchFamily="34" charset="0"/>
              </a:rPr>
              <a:t>hen aligned with the HL7 CIMI Detailed Clinical Models, and EHR System functional Model plus the HSPC SOLOR SNOW MED clinical terminology extension for LOINC and </a:t>
            </a:r>
            <a:r>
              <a:rPr lang="en-US" sz="1100" b="0" dirty="0" err="1">
                <a:latin typeface="Arial Narrow" panose="020B0606020202030204" pitchFamily="34" charset="0"/>
              </a:rPr>
              <a:t>RxNorm</a:t>
            </a:r>
            <a:r>
              <a:rPr lang="en-US" sz="1100" b="0" dirty="0">
                <a:latin typeface="Arial Narrow" panose="020B0606020202030204" pitchFamily="34" charset="0"/>
              </a:rPr>
              <a:t>, we can better achieve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TEFCA and US-CDI policies and interoperability objective. This holistic value results from faster, better, cheaper and consistent service oriented architectures, which have requirements and policy audit-ready traceability. </a:t>
            </a:r>
            <a:endParaRPr lang="en-US" sz="1100" b="0" baseline="0" dirty="0">
              <a:latin typeface="Arial Narrow" panose="020B0606020202030204" pitchFamily="34" charset="0"/>
            </a:endParaRPr>
          </a:p>
          <a:p>
            <a:pPr marL="457200" lvl="1" indent="0">
              <a:buFont typeface="+mj-lt"/>
              <a:buNone/>
            </a:pPr>
            <a:r>
              <a:rPr lang="en-US" sz="1100" b="0" dirty="0">
                <a:latin typeface="Arial Narrow" panose="020B0606020202030204" pitchFamily="34" charset="0"/>
              </a:rPr>
              <a:t> * FHIM-CIMI-EHRS FM-SOLAR</a:t>
            </a:r>
            <a:r>
              <a:rPr lang="en-US" sz="1100" b="0" baseline="0" dirty="0">
                <a:latin typeface="Arial Narrow" panose="020B0606020202030204" pitchFamily="34" charset="0"/>
              </a:rPr>
              <a:t> </a:t>
            </a:r>
            <a:r>
              <a:rPr lang="en-US" sz="1100" b="0" dirty="0">
                <a:latin typeface="Arial Narrow" panose="020B0606020202030204" pitchFamily="34" charset="0"/>
              </a:rPr>
              <a:t>result</a:t>
            </a:r>
            <a:r>
              <a:rPr lang="en-US" sz="1100" b="0" baseline="0" dirty="0">
                <a:latin typeface="Arial Narrow" panose="020B0606020202030204" pitchFamily="34" charset="0"/>
              </a:rPr>
              <a:t> in</a:t>
            </a:r>
            <a:r>
              <a:rPr lang="en-US" sz="1100" b="0" dirty="0">
                <a:latin typeface="Arial Narrow" panose="020B0606020202030204" pitchFamily="34" charset="0"/>
              </a:rPr>
              <a:t> reusable FHIR APIs and components which are requirements’ traceable and functional-audit ready. </a:t>
            </a:r>
          </a:p>
          <a:p>
            <a:pPr marL="457200" lvl="1" indent="0">
              <a:buFont typeface="+mj-lt"/>
              <a:buNone/>
            </a:pPr>
            <a:r>
              <a:rPr lang="en-US" sz="1100" b="0" dirty="0">
                <a:latin typeface="Arial Narrow" panose="020B0606020202030204" pitchFamily="34" charset="0"/>
              </a:rPr>
              <a:t> * Ideally, FHIM’s data dictionary and value sets will be be curated by medical professional societies, such as HSPC Clinical Information Interoperability Council (CIIC). </a:t>
            </a:r>
          </a:p>
          <a:p>
            <a:pPr marL="0" indent="0" defTabSz="966612">
              <a:buFont typeface="+mj-lt"/>
              <a:buNone/>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Patient Safety, Quality of Care, Lower Cost value proposition comes from well-tested reusable FHIR APIs, SOA components and services, which are consistent and requirements’ traceable. </a:t>
            </a:r>
          </a:p>
          <a:p>
            <a:pPr marL="0" indent="0">
              <a:buFont typeface="+mj-lt"/>
              <a:buNone/>
            </a:pPr>
            <a:endParaRPr lang="en-US" sz="1100" b="0" dirty="0">
              <a:latin typeface="Arial Narrow" panose="020B0606020202030204" pitchFamily="34" charset="0"/>
            </a:endParaRPr>
          </a:p>
          <a:p>
            <a:pPr marL="0" indent="0">
              <a:buFont typeface="+mj-lt"/>
              <a:buNone/>
            </a:pPr>
            <a:r>
              <a:rPr lang="en-US" sz="1100" b="0" dirty="0">
                <a:latin typeface="Arial Narrow" panose="020B0606020202030204" pitchFamily="34" charset="0"/>
              </a:rPr>
              <a:t>- Your feedback and suggestions for improvement and testimonials are welcome. For questions, suggestions or to request additional information leave comments under the individual videos on the YouTube “FHIM Training Channel”. </a:t>
            </a:r>
          </a:p>
          <a:p>
            <a:pPr defTabSz="966612">
              <a:defRPr/>
            </a:pPr>
            <a:endParaRPr lang="en-US" sz="1100" b="1"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endParaRPr>
          </a:p>
          <a:p>
            <a:pPr algn="l" defTabSz="966612">
              <a:defRPr/>
            </a:pPr>
            <a:endParaRPr lang="en-US" sz="1100" b="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19</a:t>
            </a:fld>
            <a:endParaRPr lang="en-US"/>
          </a:p>
        </p:txBody>
      </p:sp>
      <p:sp>
        <p:nvSpPr>
          <p:cNvPr id="5" name="Date Placeholder 4">
            <a:extLst>
              <a:ext uri="{FF2B5EF4-FFF2-40B4-BE49-F238E27FC236}">
                <a16:creationId xmlns:a16="http://schemas.microsoft.com/office/drawing/2014/main" id="{543FAE28-A3C5-46AF-85B8-1CA318D22E16}"/>
              </a:ext>
            </a:extLst>
          </p:cNvPr>
          <p:cNvSpPr>
            <a:spLocks noGrp="1"/>
          </p:cNvSpPr>
          <p:nvPr>
            <p:ph type="dt" idx="1"/>
          </p:nvPr>
        </p:nvSpPr>
        <p:spPr/>
        <p:txBody>
          <a:bodyPr/>
          <a:lstStyle/>
          <a:p>
            <a:fld id="{7E986E88-7A6A-4DA2-B71C-4287E6F3E1D5}" type="datetime1">
              <a:rPr lang="en-US" smtClean="0"/>
              <a:t>2019-08-15</a:t>
            </a:fld>
            <a:endParaRPr lang="en-US"/>
          </a:p>
        </p:txBody>
      </p:sp>
    </p:spTree>
    <p:extLst>
      <p:ext uri="{BB962C8B-B14F-4D97-AF65-F5344CB8AC3E}">
        <p14:creationId xmlns:p14="http://schemas.microsoft.com/office/powerpoint/2010/main" val="169654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66612">
              <a:defRPr/>
            </a:pPr>
            <a:r>
              <a:rPr lang="en-US" sz="1100" b="1" dirty="0">
                <a:latin typeface="Arial Narrow" panose="020B0606020202030204" pitchFamily="34" charset="0"/>
              </a:rPr>
              <a:t>What is FHIM Deep Dive</a:t>
            </a:r>
            <a:r>
              <a:rPr lang="en-US" sz="1100" b="0" dirty="0">
                <a:latin typeface="Arial Narrow" panose="020B0606020202030204" pitchFamily="34" charset="0"/>
              </a:rPr>
              <a:t>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dirty="0">
                <a:latin typeface="Arial Narrow" panose="020B0606020202030204" pitchFamily="34" charset="0"/>
              </a:rPr>
              <a:t>Video last updated 2018-12-28. </a:t>
            </a:r>
            <a:r>
              <a:rPr lang="en-US" sz="1100" b="0" dirty="0">
                <a:latin typeface="Arial Narrow" panose="020B0606020202030204" pitchFamily="34" charset="0"/>
              </a:rPr>
              <a:t>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What is FHIM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presents FHIM </a:t>
            </a:r>
            <a:r>
              <a:rPr lang="en-US" sz="1100" dirty="0">
                <a:latin typeface="Arial Narrow" panose="020B0606020202030204" pitchFamily="34" charset="0"/>
              </a:rPr>
              <a:t>as </a:t>
            </a:r>
            <a:r>
              <a:rPr lang="en-US" sz="1100" dirty="0">
                <a:latin typeface="Arial Narrow" panose="020B0606020202030204" pitchFamily="34" charset="0"/>
                <a:cs typeface="Calibri" panose="020F0502020204030204" pitchFamily="34" charset="0"/>
              </a:rPr>
              <a:t>a logical model that supports semantic and syntactic interoperability and harmonizes healthcare information requirements and concepts from federal partners, medical professional organizations and standards development organizations. </a:t>
            </a:r>
          </a:p>
          <a:p>
            <a:pPr marL="0" indent="0" defTabSz="966612">
              <a:spcAft>
                <a:spcPts val="634"/>
              </a:spcAft>
              <a:buFont typeface="+mj-lt"/>
              <a:buNone/>
            </a:pPr>
            <a:endParaRPr lang="en-US" alt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pPr>
            <a:r>
              <a:rPr lang="en-US" altLang="en-US" sz="1100" u="sng" dirty="0">
                <a:latin typeface="Arial Narrow" panose="020B0606020202030204" pitchFamily="34" charset="0"/>
                <a:cs typeface="Calibri" panose="020F0502020204030204" pitchFamily="34" charset="0"/>
              </a:rPr>
              <a:t>- Second</a:t>
            </a:r>
            <a:r>
              <a:rPr lang="en-US" altLang="en-US" sz="1100" dirty="0">
                <a:latin typeface="Arial Narrow" panose="020B0606020202030204" pitchFamily="34" charset="0"/>
                <a:cs typeface="Calibri" panose="020F0502020204030204" pitchFamily="34" charset="0"/>
              </a:rPr>
              <a:t>, FHIM provides an integrated picture of a healthcare information model, provenance context information, also known as meta-data plus standard information structures, ontologies and reference vocabularies and terminology value sets and code sets. </a:t>
            </a:r>
          </a:p>
          <a:p>
            <a:pPr marL="0" indent="0" defTabSz="966612">
              <a:spcAft>
                <a:spcPts val="634"/>
              </a:spcAft>
              <a:buFont typeface="+mj-lt"/>
              <a:buNone/>
            </a:pPr>
            <a:endParaRPr 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pPr>
            <a:r>
              <a:rPr lang="en-US" sz="1100" u="sng" dirty="0">
                <a:latin typeface="Arial Narrow" panose="020B0606020202030204" pitchFamily="34" charset="0"/>
                <a:cs typeface="Calibri" panose="020F0502020204030204" pitchFamily="34" charset="0"/>
              </a:rPr>
              <a:t>- Thirdly</a:t>
            </a:r>
            <a:r>
              <a:rPr lang="en-US" sz="1100" dirty="0">
                <a:latin typeface="Arial Narrow" panose="020B0606020202030204" pitchFamily="34" charset="0"/>
                <a:cs typeface="Calibri" panose="020F0502020204030204" pitchFamily="34" charset="0"/>
              </a:rPr>
              <a:t>, FHIM supports the specification of Electronic Healthcare Records, and serves as the blueprint for interoperable data in motion and data at rest</a:t>
            </a:r>
          </a:p>
          <a:p>
            <a:pPr marL="0" indent="0" defTabSz="966612">
              <a:spcAft>
                <a:spcPts val="634"/>
              </a:spcAft>
              <a:buFont typeface="+mj-lt"/>
              <a:buNone/>
              <a:defRPr/>
            </a:pPr>
            <a:endParaRPr lang="en-US" sz="1100" u="sng" dirty="0">
              <a:latin typeface="Arial Narrow" panose="020B0606020202030204" pitchFamily="34" charset="0"/>
              <a:cs typeface="Calibri" panose="020F0502020204030204" pitchFamily="34" charset="0"/>
            </a:endParaRPr>
          </a:p>
          <a:p>
            <a:pPr marL="0" indent="0" defTabSz="966612">
              <a:spcAft>
                <a:spcPts val="634"/>
              </a:spcAft>
              <a:buFont typeface="+mj-lt"/>
              <a:buNone/>
              <a:defRPr/>
            </a:pPr>
            <a:r>
              <a:rPr lang="en-US" sz="1100" u="sng" dirty="0">
                <a:latin typeface="Arial Narrow" panose="020B0606020202030204" pitchFamily="34" charset="0"/>
                <a:cs typeface="Calibri" panose="020F0502020204030204" pitchFamily="34" charset="0"/>
              </a:rPr>
              <a:t>- Finally</a:t>
            </a:r>
            <a:r>
              <a:rPr lang="en-US" sz="1100" dirty="0">
                <a:latin typeface="Arial Narrow" panose="020B0606020202030204" pitchFamily="34" charset="0"/>
                <a:cs typeface="Calibri" panose="020F0502020204030204" pitchFamily="34" charset="0"/>
              </a:rPr>
              <a:t>, FHIM empowers intra-agency and inter-agency interoperability plus healthcare partner, contractor, academia and industry interoperability. </a:t>
            </a:r>
          </a:p>
          <a:p>
            <a:pPr marL="362480" indent="-362480" defTabSz="966612">
              <a:buFont typeface="+mj-lt"/>
              <a:buAutoNum type="arabicPeriod"/>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In more detail, </a:t>
            </a:r>
            <a:endParaRPr lang="en-US" sz="1100" u="sng"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healthcare IT ecosystem </a:t>
            </a:r>
            <a:r>
              <a:rPr lang="en-US" sz="1100" dirty="0">
                <a:solidFill>
                  <a:srgbClr val="000000"/>
                </a:solidFill>
                <a:latin typeface="Arial Narrow" panose="020B0606020202030204" pitchFamily="34" charset="0"/>
              </a:rPr>
              <a:t>is a complex environment where more-and-more quality health information is being shared among huge numbers of providers, payers, researchers, beneficiaries, benefits managers and in support of an ever increasing number of knowledge based systems’ analytics, reasoning and decision support systems, which require consistent quality data. </a:t>
            </a:r>
          </a:p>
          <a:p>
            <a:pPr marL="388586" lvl="0" indent="-362480" defTabSz="966612">
              <a:buFont typeface="+mj-lt"/>
              <a:buAutoNum type="arabicPeriod"/>
              <a:defRPr/>
            </a:pPr>
            <a:r>
              <a:rPr lang="en-US" sz="1100" u="sng" dirty="0">
                <a:latin typeface="Arial Narrow" panose="020B0606020202030204" pitchFamily="34" charset="0"/>
              </a:rPr>
              <a:t>- FHIM is a project </a:t>
            </a:r>
            <a:r>
              <a:rPr lang="en-US" sz="1100" dirty="0">
                <a:latin typeface="Arial Narrow" panose="020B0606020202030204" pitchFamily="34" charset="0"/>
              </a:rPr>
              <a:t>under a larger program which is an initiative of the Federal Health Architecture referred to as </a:t>
            </a:r>
            <a:r>
              <a:rPr lang="en-US" sz="1100" b="1" dirty="0">
                <a:latin typeface="Arial Narrow" panose="020B0606020202030204" pitchFamily="34" charset="0"/>
              </a:rPr>
              <a:t>FHA</a:t>
            </a:r>
            <a:r>
              <a:rPr lang="en-US" sz="1100" dirty="0">
                <a:latin typeface="Arial Narrow" panose="020B0606020202030204" pitchFamily="34" charset="0"/>
              </a:rPr>
              <a:t>. Another FHIM initiative is the Federal Health Terminology Model project, which coordinates partner agency efforts to develop healthcare terminology models, and to enumerate "value sets" that can be associated with the Information Model. </a:t>
            </a:r>
          </a:p>
          <a:p>
            <a:pPr marL="388586" lvl="0" indent="-362480" defTabSz="966612">
              <a:buFont typeface="+mj-lt"/>
              <a:buAutoNum type="arabicPeriod"/>
              <a:defRPr/>
            </a:pPr>
            <a:r>
              <a:rPr lang="en-US" sz="1100" u="sng" dirty="0">
                <a:latin typeface="Arial Narrow" panose="020B0606020202030204" pitchFamily="34" charset="0"/>
              </a:rPr>
              <a:t>- The Terminology Model </a:t>
            </a:r>
            <a:r>
              <a:rPr lang="en-US" sz="1100" dirty="0">
                <a:latin typeface="Arial Narrow" panose="020B0606020202030204" pitchFamily="34" charset="0"/>
              </a:rPr>
              <a:t>is closely related to the Information Model, as they are each describing the same real-world concepts from two different perspectives. The Information Modeling team works very closely with the Terminology Modeling team to identify those concepts which should be enumerated as a value set, to identify vocabularies, and to define the members of their value and code sets. Sometime the FHIM project’s structural model team and FHIM terminology team are referred to as the FHIMS Team, with an S. </a:t>
            </a:r>
          </a:p>
          <a:p>
            <a:pPr marL="388586" lvl="0" indent="-362480" defTabSz="966612">
              <a:buFont typeface="+mj-lt"/>
              <a:buAutoNum type="arabicPeriod"/>
              <a:defRPr/>
            </a:pPr>
            <a:endParaRPr lang="en-US" sz="1100" dirty="0">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The U. S. federal government has established a Federal Enterprise Architecture referred to as </a:t>
            </a:r>
            <a:r>
              <a:rPr lang="en-US" sz="1100" b="1" dirty="0">
                <a:latin typeface="Arial Narrow" panose="020B0606020202030204" pitchFamily="34" charset="0"/>
              </a:rPr>
              <a:t>FEA</a:t>
            </a:r>
            <a:r>
              <a:rPr lang="en-US" sz="1100" dirty="0">
                <a:latin typeface="Arial Narrow" panose="020B0606020202030204" pitchFamily="34" charset="0"/>
              </a:rPr>
              <a:t>, which provides guidance to federal agencies on how they should develop their enterprise architectures. The FEA’s </a:t>
            </a:r>
            <a:r>
              <a:rPr lang="en-US" sz="1100" b="1" dirty="0">
                <a:latin typeface="Arial Narrow" panose="020B0606020202030204" pitchFamily="34" charset="0"/>
              </a:rPr>
              <a:t>F-SAM</a:t>
            </a:r>
            <a:r>
              <a:rPr lang="en-US" sz="1100" dirty="0">
                <a:latin typeface="Arial Narrow" panose="020B0606020202030204" pitchFamily="34" charset="0"/>
              </a:rPr>
              <a:t> Federal Segment Architecture Methodology recognizes that some lines of businesses in which the federal government is engaged cross agency boundaries. The healthcare line of business is one such case. </a:t>
            </a:r>
          </a:p>
          <a:p>
            <a:pPr marL="388586" lvl="0" indent="-362480" defTabSz="966612">
              <a:buFont typeface="+mj-lt"/>
              <a:buAutoNum type="arabicPeriod"/>
              <a:defRPr/>
            </a:pPr>
            <a:endParaRPr lang="en-US" sz="1100" dirty="0">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As a result, the HHS ONC FHA Federal Health Architecture office was established as a partnership of over 20 federal departments and agencies to coordinate Healthcare Information Technology (sometimes called Healthcare IT, or </a:t>
            </a:r>
            <a:r>
              <a:rPr lang="en-US" sz="1100" b="1" dirty="0">
                <a:latin typeface="Arial Narrow" panose="020B0606020202030204" pitchFamily="34" charset="0"/>
              </a:rPr>
              <a:t>HIT</a:t>
            </a:r>
            <a:r>
              <a:rPr lang="en-US" sz="1100" dirty="0">
                <a:latin typeface="Arial Narrow" panose="020B0606020202030204" pitchFamily="34" charset="0"/>
              </a:rPr>
              <a:t>) activities among those partners. </a:t>
            </a:r>
          </a:p>
          <a:p>
            <a:pPr marL="388586" lvl="0" indent="-362480" defTabSz="966612">
              <a:buFont typeface="+mj-lt"/>
              <a:buAutoNum type="arabicPeriod"/>
              <a:defRPr/>
            </a:pPr>
            <a:r>
              <a:rPr lang="en-US" sz="1100" dirty="0">
                <a:latin typeface="Arial Narrow" panose="020B0606020202030204" pitchFamily="34" charset="0"/>
              </a:rPr>
              <a:t>- The FHA is managed by the H-H-S Office of the National Coordinator for Health IT (</a:t>
            </a:r>
            <a:r>
              <a:rPr lang="en-US" sz="1100" b="1" dirty="0">
                <a:latin typeface="Arial Narrow" panose="020B0606020202030204" pitchFamily="34" charset="0"/>
              </a:rPr>
              <a:t>ONC</a:t>
            </a:r>
            <a:r>
              <a:rPr lang="en-US" sz="1100" dirty="0">
                <a:latin typeface="Arial Narrow" panose="020B0606020202030204" pitchFamily="34" charset="0"/>
              </a:rPr>
              <a:t>). The FHA has served as a forum by which federal partner agencies have collaborated on several important initiatives, including the </a:t>
            </a:r>
            <a:r>
              <a:rPr lang="en-US" sz="1100" b="1" dirty="0">
                <a:latin typeface="Arial Narrow" panose="020B0606020202030204" pitchFamily="34" charset="0"/>
              </a:rPr>
              <a:t>N-HIN</a:t>
            </a:r>
            <a:r>
              <a:rPr lang="en-US" sz="1100" dirty="0">
                <a:latin typeface="Arial Narrow" panose="020B0606020202030204" pitchFamily="34" charset="0"/>
              </a:rPr>
              <a:t> Nationwide Health Information Network.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FHIM program is intended to coordinate </a:t>
            </a:r>
            <a:r>
              <a:rPr lang="en-US" sz="1100" dirty="0">
                <a:solidFill>
                  <a:srgbClr val="000000"/>
                </a:solidFill>
                <a:latin typeface="Arial Narrow" panose="020B0606020202030204" pitchFamily="34" charset="0"/>
              </a:rPr>
              <a:t>the data sharing efforts of Federal Agencies, professional organizations and their partners in the development and sharing of Electronic Medical Records, healthcare related information and terminology standards, including the coordination of Federal agency efforts at relevant healthcare Standards Development Organizations referred to as </a:t>
            </a:r>
            <a:r>
              <a:rPr lang="en-US" sz="1100" b="1" dirty="0">
                <a:solidFill>
                  <a:srgbClr val="000000"/>
                </a:solidFill>
                <a:latin typeface="Arial Narrow" panose="020B0606020202030204" pitchFamily="34" charset="0"/>
              </a:rPr>
              <a:t>SDOs</a:t>
            </a:r>
            <a:r>
              <a:rPr lang="en-US" sz="1100" dirty="0">
                <a:solidFill>
                  <a:srgbClr val="000000"/>
                </a:solidFill>
                <a:latin typeface="Arial Narrow" panose="020B0606020202030204" pitchFamily="34" charset="0"/>
              </a:rPr>
              <a:t>. </a:t>
            </a:r>
          </a:p>
          <a:p>
            <a:pPr marL="388586" lvl="0" indent="-362480" defTabSz="966612">
              <a:buFont typeface="+mj-lt"/>
              <a:buAutoNum type="arabicPeriod"/>
              <a:defRPr/>
            </a:pPr>
            <a:r>
              <a:rPr lang="en-US" sz="1100" dirty="0">
                <a:latin typeface="Arial Narrow" panose="020B0606020202030204" pitchFamily="34" charset="0"/>
              </a:rPr>
              <a:t>- Many of the federal partner agencies are already active in some of these SDOs, in which case the FHIM program can help agencies speak with a single voice at the SDOs while also reducing redundant participation. For those agencies that do not yet have a presence in a particular SDO, FHIM provides a mechanism for agencies to delegate SDO initiatives to another agency. </a:t>
            </a:r>
          </a:p>
          <a:p>
            <a:pPr marL="388586" lvl="0" indent="-362480" defTabSz="966612">
              <a:buFont typeface="+mj-lt"/>
              <a:buAutoNum type="arabicPeriod"/>
              <a:defRPr/>
            </a:pPr>
            <a:r>
              <a:rPr lang="en-US" sz="1100" dirty="0">
                <a:latin typeface="Arial Narrow" panose="020B0606020202030204" pitchFamily="34" charset="0"/>
              </a:rPr>
              <a:t>- For example, if the Department of Veterans Affairs (VA) is active in the Organization for the Advancement of Structured Information Standards (OASIS) and the DoD department of defense is a member of the Object Management Group (OMG) and The Open Group; where, an organization such as the Indian Health Service (IHS) is not a member of these SGOs, </a:t>
            </a:r>
          </a:p>
          <a:p>
            <a:pPr marL="388586" lvl="0" indent="-362480" defTabSz="966612">
              <a:buFont typeface="+mj-lt"/>
              <a:buAutoNum type="arabicPeriod"/>
              <a:defRPr/>
            </a:pPr>
            <a:r>
              <a:rPr lang="en-US" sz="1100" dirty="0">
                <a:latin typeface="Arial Narrow" panose="020B0606020202030204" pitchFamily="34" charset="0"/>
              </a:rPr>
              <a:t>- In this example, the FHIM provides an opportunity for IHS to learn of relevant OASIS, OMG, Open Group healthcare information standards, and for IHS to request the DoD and VA representatives to these SDOs to champion a particular healthcare data standardization cause.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dirty="0">
                <a:latin typeface="Arial Narrow" panose="020B0606020202030204" pitchFamily="34" charset="0"/>
              </a:rPr>
              <a:t>- FHIMS at GitHub is the official government’s FHIM repository. </a:t>
            </a:r>
          </a:p>
          <a:p>
            <a:pPr marL="388586" lvl="0" indent="-362480" defTabSz="966612">
              <a:buFont typeface="+mj-lt"/>
              <a:buAutoNum type="arabicPeriod"/>
              <a:defRPr/>
            </a:pPr>
            <a:r>
              <a:rPr lang="en-US" sz="1100" u="sng" dirty="0">
                <a:latin typeface="Arial Narrow" panose="020B0606020202030204" pitchFamily="34" charset="0"/>
              </a:rPr>
              <a:t>- The FHIM website </a:t>
            </a:r>
            <a:r>
              <a:rPr lang="en-US" sz="1100" dirty="0">
                <a:latin typeface="Arial Narrow" panose="020B0606020202030204" pitchFamily="34" charset="0"/>
              </a:rPr>
              <a:t>was created for Healthcare IT professionals for collaborative purposes. It is not an official government website. </a:t>
            </a:r>
          </a:p>
          <a:p>
            <a:pPr marL="388586" lvl="0" indent="-362480" defTabSz="966612">
              <a:buFont typeface="+mj-lt"/>
              <a:buAutoNum type="arabicPeriod"/>
              <a:defRPr/>
            </a:pPr>
            <a:r>
              <a:rPr lang="en-US" sz="1100" dirty="0">
                <a:latin typeface="Arial Narrow" panose="020B0606020202030204" pitchFamily="34" charset="0"/>
              </a:rPr>
              <a:t>- Although FHIM was developed by the US Federal government, Its concepts are universally applicable to healthcare. FHIM is considered to be in the universal realm; where, US realm standards, such as </a:t>
            </a:r>
            <a:r>
              <a:rPr lang="en-US" sz="1100" dirty="0" err="1">
                <a:latin typeface="Arial Narrow" panose="020B0606020202030204" pitchFamily="34" charset="0"/>
              </a:rPr>
              <a:t>RxNorm</a:t>
            </a:r>
            <a:r>
              <a:rPr lang="en-US" sz="1100" dirty="0">
                <a:latin typeface="Arial Narrow" panose="020B0606020202030204" pitchFamily="34" charset="0"/>
              </a:rPr>
              <a:t> are only used in FHIM when comparable international standards are not available. </a:t>
            </a:r>
          </a:p>
          <a:p>
            <a:pPr marL="388586" lvl="0" indent="-362480" defTabSz="966612">
              <a:buFont typeface="+mj-lt"/>
              <a:buAutoNum type="arabicPeriod"/>
              <a:defRPr/>
            </a:pPr>
            <a:r>
              <a:rPr lang="en-US" sz="1100" u="sng" dirty="0">
                <a:solidFill>
                  <a:srgbClr val="000000"/>
                </a:solidFill>
                <a:latin typeface="Arial Narrow" panose="020B0606020202030204" pitchFamily="34" charset="0"/>
              </a:rPr>
              <a:t>- The FHIM is a </a:t>
            </a:r>
            <a:r>
              <a:rPr lang="en-US" sz="1100" u="sng" dirty="0">
                <a:latin typeface="Arial Narrow" panose="020B0606020202030204" pitchFamily="34" charset="0"/>
              </a:rPr>
              <a:t>Computationally Independent Model also known as a conceptual information model </a:t>
            </a:r>
            <a:r>
              <a:rPr lang="en-US" sz="1100" dirty="0">
                <a:latin typeface="Arial Narrow" panose="020B0606020202030204" pitchFamily="34" charset="0"/>
              </a:rPr>
              <a:t>(</a:t>
            </a:r>
            <a:r>
              <a:rPr lang="en-US" sz="1100" b="1" dirty="0">
                <a:latin typeface="Arial Narrow" panose="020B0606020202030204" pitchFamily="34" charset="0"/>
              </a:rPr>
              <a:t>CIM</a:t>
            </a:r>
            <a:r>
              <a:rPr lang="en-US" sz="1100" dirty="0">
                <a:latin typeface="Arial Narrow" panose="020B0606020202030204" pitchFamily="34" charset="0"/>
              </a:rPr>
              <a:t>). FHIM is sometimes also referred to as a </a:t>
            </a:r>
            <a:r>
              <a:rPr lang="en-US" sz="1100" dirty="0">
                <a:solidFill>
                  <a:srgbClr val="000000"/>
                </a:solidFill>
                <a:latin typeface="Arial Narrow" panose="020B0606020202030204" pitchFamily="34" charset="0"/>
              </a:rPr>
              <a:t>and logical information model (</a:t>
            </a:r>
            <a:r>
              <a:rPr lang="en-US" sz="1100" b="1" dirty="0">
                <a:solidFill>
                  <a:srgbClr val="000000"/>
                </a:solidFill>
                <a:latin typeface="Arial Narrow" panose="020B0606020202030204" pitchFamily="34" charset="0"/>
              </a:rPr>
              <a:t>LIM</a:t>
            </a:r>
            <a:r>
              <a:rPr lang="en-US" sz="1100" dirty="0">
                <a:solidFill>
                  <a:srgbClr val="000000"/>
                </a:solidFill>
                <a:latin typeface="Arial Narrow" panose="020B0606020202030204" pitchFamily="34" charset="0"/>
              </a:rPr>
              <a:t>). </a:t>
            </a:r>
            <a:r>
              <a:rPr lang="en-US" sz="1100" dirty="0">
                <a:latin typeface="Arial Narrow" panose="020B0606020202030204" pitchFamily="34" charset="0"/>
              </a:rPr>
              <a:t>FHIM is not geared to any specific operating system or computer language. CIMs or </a:t>
            </a:r>
            <a:r>
              <a:rPr lang="en-US" sz="1100" dirty="0">
                <a:solidFill>
                  <a:srgbClr val="000000"/>
                </a:solidFill>
                <a:latin typeface="Arial Narrow" panose="020B0606020202030204" pitchFamily="34" charset="0"/>
              </a:rPr>
              <a:t>LIMs are intended as higher level design specifications, which can be refined into platform specific models. </a:t>
            </a:r>
            <a:r>
              <a:rPr lang="en-US" sz="1100" b="1" dirty="0">
                <a:solidFill>
                  <a:srgbClr val="000000"/>
                </a:solidFill>
                <a:latin typeface="Arial Narrow" panose="020B0606020202030204" pitchFamily="34" charset="0"/>
              </a:rPr>
              <a:t>PSM</a:t>
            </a:r>
            <a:r>
              <a:rPr lang="en-US" sz="1100" dirty="0">
                <a:solidFill>
                  <a:srgbClr val="000000"/>
                </a:solidFill>
                <a:latin typeface="Arial Narrow" panose="020B0606020202030204" pitchFamily="34" charset="0"/>
              </a:rPr>
              <a:t>s are meant to be implemented, such as HL7 emerging FHIR, C-CDA, which is commonly used by HIE healthcare information exchanges or V2 Z segments; where, V2 messages are commonly used by ancillary services, such as laboratory or immunization reporting. </a:t>
            </a:r>
          </a:p>
          <a:p>
            <a:pPr marL="388586" lvl="0" indent="-362480" defTabSz="966612">
              <a:buFont typeface="+mj-lt"/>
              <a:buAutoNum type="arabicPeriod"/>
              <a:defRPr/>
            </a:pPr>
            <a:r>
              <a:rPr lang="en-US" sz="1100" dirty="0">
                <a:latin typeface="Arial Narrow" panose="020B0606020202030204" pitchFamily="34" charset="0"/>
              </a:rPr>
              <a:t>- The FHIM is an information model rather than a data model. Usually </a:t>
            </a:r>
            <a:r>
              <a:rPr lang="en-US" sz="1100" u="sng" dirty="0">
                <a:latin typeface="Arial Narrow" panose="020B0606020202030204" pitchFamily="34" charset="0"/>
              </a:rPr>
              <a:t>data models</a:t>
            </a:r>
            <a:r>
              <a:rPr lang="en-US" sz="1100" dirty="0">
                <a:latin typeface="Arial Narrow" panose="020B0606020202030204" pitchFamily="34" charset="0"/>
              </a:rPr>
              <a:t> are meant to be implemented, whereas </a:t>
            </a:r>
            <a:r>
              <a:rPr lang="en-US" sz="1100" u="sng" dirty="0">
                <a:latin typeface="Arial Narrow" panose="020B0606020202030204" pitchFamily="34" charset="0"/>
              </a:rPr>
              <a:t>information models</a:t>
            </a:r>
            <a:r>
              <a:rPr lang="en-US" sz="1100" dirty="0">
                <a:latin typeface="Arial Narrow" panose="020B0606020202030204" pitchFamily="34" charset="0"/>
              </a:rPr>
              <a:t> are higher level specifications. Analogously, when an architect for a building draws up blueprints which show where the walls and windows are, where the electrical and plumbing lines go, that is like a data model. The builder uses it to order materials and specify work. A programmer uses a data model to design Java or C ++ classes and reuse or design HL7 FHIR, C-CDA or V2 implementation artefacts. An information model is more generic. It is abstract in that it defines classes only down to the level just above any one type of computer or implementation language or implementation artefact. However, modeling is really more of a continuum from the most abstract concepts down to the most specific design specifications. There are currently no hard and fast rules defined in computer science to separate CIMs, LIMs and PSMs. </a:t>
            </a:r>
          </a:p>
          <a:p>
            <a:pPr marL="388586" lvl="0" indent="-362480" defTabSz="966612">
              <a:buFont typeface="+mj-lt"/>
              <a:buAutoNum type="arabicPeriod"/>
              <a:defRPr/>
            </a:pPr>
            <a:r>
              <a:rPr lang="en-US" sz="1100" dirty="0">
                <a:latin typeface="Arial Narrow" panose="020B0606020202030204" pitchFamily="34" charset="0"/>
              </a:rPr>
              <a:t>- The FHIM was initially populated by existing models provided by the federal partner agencies, including the VHA Health Information Model, the NCI ‘</a:t>
            </a:r>
            <a:r>
              <a:rPr lang="en-US" sz="1100" dirty="0" err="1">
                <a:latin typeface="Arial Narrow" panose="020B0606020202030204" pitchFamily="34" charset="0"/>
              </a:rPr>
              <a:t>BRIDGe</a:t>
            </a:r>
            <a:r>
              <a:rPr lang="en-US" sz="1100" dirty="0">
                <a:latin typeface="Arial Narrow" panose="020B0606020202030204" pitchFamily="34" charset="0"/>
              </a:rPr>
              <a:t>’ model, Structured Product Label model, Common Product Model, Integrated Case Safety Report, and the Public Health Information Model. </a:t>
            </a:r>
            <a:endParaRPr lang="en-US" sz="1100" dirty="0">
              <a:solidFill>
                <a:srgbClr val="000000"/>
              </a:solidFill>
              <a:latin typeface="Arial Narrow" panose="020B0606020202030204" pitchFamily="34" charset="0"/>
            </a:endParaRPr>
          </a:p>
          <a:p>
            <a:pPr marL="388586" lvl="0" indent="-362480" defTabSz="966612">
              <a:buFont typeface="+mj-lt"/>
              <a:buAutoNum type="arabicPeriod"/>
              <a:defRPr/>
            </a:pPr>
            <a:r>
              <a:rPr lang="en-US" sz="1100" u="sng" dirty="0">
                <a:latin typeface="Arial Narrow" panose="020B0606020202030204" pitchFamily="34" charset="0"/>
              </a:rPr>
              <a:t>- the FHIM is implemented in Unified Modeling Language</a:t>
            </a:r>
            <a:r>
              <a:rPr lang="en-US" sz="1100" b="1" dirty="0">
                <a:latin typeface="Arial Narrow" panose="020B0606020202030204" pitchFamily="34" charset="0"/>
              </a:rPr>
              <a:t>. </a:t>
            </a:r>
            <a:r>
              <a:rPr lang="en-US" sz="1100" dirty="0">
                <a:latin typeface="Arial Narrow" panose="020B0606020202030204" pitchFamily="34" charset="0"/>
              </a:rPr>
              <a:t>UML is an Object Management Group SDO standardized notation used to describe the information in a system. XML language can be automatically generated from the model diagrams! So the models can in a sense speak to us. They can definitely speak to a computer as they can express many computable concepts, actors, actions relationships and events. </a:t>
            </a:r>
          </a:p>
          <a:p>
            <a:pPr marL="388586" lvl="0" indent="-362480" defTabSz="966612">
              <a:buFont typeface="+mj-lt"/>
              <a:buAutoNum type="arabicPeriod"/>
              <a:defRPr/>
            </a:pPr>
            <a:r>
              <a:rPr lang="en-US" altLang="en-US" sz="1100" dirty="0">
                <a:latin typeface="Arial Narrow" panose="020B0606020202030204" pitchFamily="34" charset="0"/>
                <a:cs typeface="Calibri" panose="020F0502020204030204" pitchFamily="34" charset="0"/>
              </a:rPr>
              <a:t>- FHIM can be operationalized with model driven development architectural and implementation tools, such as IBM RSA, Sparx EA MHDT and MDMI and other UML tools. These tools help an analyst or engineer to design and develop applications using quality consistent information and requirements traceable HL7 standards such as FHIR C-CDA and V2 profiles and extensions. </a:t>
            </a:r>
            <a:endParaRPr lang="en-US" sz="1100" dirty="0">
              <a:latin typeface="Arial Narrow" panose="020B0606020202030204" pitchFamily="34" charset="0"/>
            </a:endParaRPr>
          </a:p>
          <a:p>
            <a:pPr marL="388586" lvl="0" indent="-362480" defTabSz="966612">
              <a:buFont typeface="+mj-lt"/>
              <a:buAutoNum type="arabicPeriod"/>
              <a:defRPr/>
            </a:pPr>
            <a:r>
              <a:rPr lang="en-US" sz="1100" u="sng" dirty="0">
                <a:latin typeface="Arial Narrow" panose="020B0606020202030204" pitchFamily="34" charset="0"/>
              </a:rPr>
              <a:t>- The FHIM Color Conventions </a:t>
            </a:r>
            <a:r>
              <a:rPr lang="en-US" sz="1100" dirty="0">
                <a:latin typeface="Arial Narrow" panose="020B0606020202030204" pitchFamily="34" charset="0"/>
              </a:rPr>
              <a:t>follow the HL7 RIM convention for entities, roles, actions and participation. At the FHIMS. org website, when viewing the model, you will notice up to four different box colors, in the various diagrams. If you cannot see a diagram when you click on a FHIMS. org domain, look for the bar labeled "Diagrams" and click on the item in purple below it. When inside the domain diagrams, the main color scheme is evident. </a:t>
            </a:r>
            <a:r>
              <a:rPr lang="en-US" sz="1100" b="1" dirty="0">
                <a:latin typeface="Arial Narrow" panose="020B0606020202030204" pitchFamily="34" charset="0"/>
              </a:rPr>
              <a:t>Green Entity Boxes</a:t>
            </a:r>
            <a:r>
              <a:rPr lang="en-US" sz="1100" dirty="0">
                <a:latin typeface="Arial Narrow" panose="020B0606020202030204" pitchFamily="34" charset="0"/>
              </a:rPr>
              <a:t> indicates things and can be a person, device, an insurance company, a hospital or even a prescription drug. </a:t>
            </a:r>
            <a:r>
              <a:rPr lang="en-US" sz="1100" b="1" dirty="0">
                <a:latin typeface="Arial Narrow" panose="020B0606020202030204" pitchFamily="34" charset="0"/>
              </a:rPr>
              <a:t>Yellow Role boxes</a:t>
            </a:r>
            <a:r>
              <a:rPr lang="en-US" sz="1100" dirty="0">
                <a:latin typeface="Arial Narrow" panose="020B0606020202030204" pitchFamily="34" charset="0"/>
              </a:rPr>
              <a:t> represent patients, doctors nurses, etc. . </a:t>
            </a:r>
            <a:r>
              <a:rPr lang="en-US" sz="1100" b="1" dirty="0">
                <a:latin typeface="Arial Narrow" panose="020B0606020202030204" pitchFamily="34" charset="0"/>
              </a:rPr>
              <a:t>Red Action boxes </a:t>
            </a:r>
            <a:r>
              <a:rPr lang="en-US" sz="1100" dirty="0">
                <a:latin typeface="Arial Narrow" panose="020B0606020202030204" pitchFamily="34" charset="0"/>
              </a:rPr>
              <a:t>represent making an observation, requesting a lab test, giving a flu shot, etc. , </a:t>
            </a:r>
            <a:r>
              <a:rPr lang="en-US" sz="1100" b="1" dirty="0">
                <a:latin typeface="Arial Narrow" panose="020B0606020202030204" pitchFamily="34" charset="0"/>
              </a:rPr>
              <a:t>Blue Participation boxes </a:t>
            </a:r>
            <a:r>
              <a:rPr lang="en-US" sz="1100" dirty="0">
                <a:latin typeface="Arial Narrow" panose="020B0606020202030204" pitchFamily="34" charset="0"/>
              </a:rPr>
              <a:t>mean that an entity serving a role is participating in an action, e. g. , a person is a patient participating in an encounter with a doctor, in a hospital; w2here, the patient received a medication. </a:t>
            </a:r>
          </a:p>
          <a:p>
            <a:pPr marL="388586" lvl="0" indent="-362480" defTabSz="966612">
              <a:buFont typeface="+mj-lt"/>
              <a:buAutoNum type="arabicPeriod"/>
              <a:defRPr/>
            </a:pPr>
            <a:r>
              <a:rPr lang="en-US" sz="1100" u="sng" dirty="0">
                <a:latin typeface="Arial Narrow" panose="020B0606020202030204" pitchFamily="34" charset="0"/>
              </a:rPr>
              <a:t>- FHIM has the following 38 domains: </a:t>
            </a:r>
            <a:r>
              <a:rPr lang="en-US" sz="1100" dirty="0">
                <a:latin typeface="Arial Narrow" panose="020B0606020202030204" pitchFamily="34" charset="0"/>
              </a:rPr>
              <a:t>Adverse Event Reporting, Allergies, Audiology and Speech Pathology, Behavioral Health, Blood Bank, Care Plan, Clinical Decision Support, Clinical Documents, Clinical Observations. </a:t>
            </a:r>
          </a:p>
          <a:p>
            <a:pPr marL="388586" lvl="0" indent="-362480" defTabSz="966612">
              <a:buFont typeface="+mj-lt"/>
              <a:buAutoNum type="arabicPeriod"/>
              <a:defRPr/>
            </a:pPr>
            <a:r>
              <a:rPr lang="en-US" sz="1100" dirty="0">
                <a:latin typeface="Arial Narrow" panose="020B0606020202030204" pitchFamily="34" charset="0"/>
              </a:rPr>
              <a:t>- Additionally there are Dental, Dietetics, Encounter, Enrollment, Eligibility and Coordination of Benefits, Health Concern, Home-Based Primary Care, Imaging, Immunization, Laboratory General and Lab Result Reporting, Medication Administration, Oncology Registry, Orders, Patient Education, Person Demographics, Pharmacy, Prosthetics, Provider, Public Health Reporting, Security and Privacy, Social Work, Spinal Cord, Surgery, Vital Signs and Woman's Health domains. </a:t>
            </a:r>
          </a:p>
          <a:p>
            <a:pPr marL="388586" lvl="0" indent="-362480" defTabSz="966612">
              <a:buFont typeface="+mj-lt"/>
              <a:buAutoNum type="arabicPeriod"/>
              <a:defRPr/>
            </a:pPr>
            <a:r>
              <a:rPr lang="en-US" sz="1100" dirty="0">
                <a:latin typeface="Arial Narrow" panose="020B0606020202030204" pitchFamily="34" charset="0"/>
              </a:rPr>
              <a:t>- Assessments includes various staging screening and functional, assessments. Common Product domain classes are used by multiple domains, Consultation, Data Types classes, such as address, are used through out the model. </a:t>
            </a:r>
          </a:p>
          <a:p>
            <a:pPr marL="388586" lvl="0" indent="-362480" defTabSz="966612">
              <a:buFont typeface="+mj-lt"/>
              <a:buAutoNum type="arabicPeriod"/>
              <a:defRPr/>
            </a:pPr>
            <a:r>
              <a:rPr lang="en-US" sz="1100" dirty="0">
                <a:latin typeface="Arial Narrow" panose="020B0606020202030204" pitchFamily="34" charset="0"/>
              </a:rPr>
              <a:t>- There is also a set of CIMI aligned Detailed Clinical Models defining domain reference archetypes, such as laboratory. The DCM domain also has hieratically defined domain reference patterns, such as . Lab observations, patient observations or family history observations; where, Lab observation patterns might include quantitative, qualitative and titer lab observations. Finally quantitative lab observations can be decomposed into detailed clinical models for Hematocrit, Serum Glucose and Urine Sodium. </a:t>
            </a:r>
          </a:p>
          <a:p>
            <a:pPr marL="0" indent="0" defTabSz="966612">
              <a:buFont typeface="+mj-lt"/>
              <a:buNone/>
              <a:defRPr/>
            </a:pPr>
            <a:endParaRPr lang="en-US" sz="1100" b="1"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2</a:t>
            </a:fld>
            <a:endParaRPr lang="en-US"/>
          </a:p>
        </p:txBody>
      </p:sp>
      <p:sp>
        <p:nvSpPr>
          <p:cNvPr id="5" name="Date Placeholder 4">
            <a:extLst>
              <a:ext uri="{FF2B5EF4-FFF2-40B4-BE49-F238E27FC236}">
                <a16:creationId xmlns:a16="http://schemas.microsoft.com/office/drawing/2014/main" id="{5C99BBC6-1801-4660-95D1-5FB885998FE5}"/>
              </a:ext>
            </a:extLst>
          </p:cNvPr>
          <p:cNvSpPr>
            <a:spLocks noGrp="1"/>
          </p:cNvSpPr>
          <p:nvPr>
            <p:ph type="dt" idx="1"/>
          </p:nvPr>
        </p:nvSpPr>
        <p:spPr/>
        <p:txBody>
          <a:bodyPr/>
          <a:lstStyle/>
          <a:p>
            <a:fld id="{51374EB0-D025-4B10-B4D5-9E109A3D0728}" type="datetime1">
              <a:rPr lang="en-US" smtClean="0"/>
              <a:t>2019-08-15</a:t>
            </a:fld>
            <a:endParaRPr lang="en-US"/>
          </a:p>
        </p:txBody>
      </p:sp>
    </p:spTree>
    <p:extLst>
      <p:ext uri="{BB962C8B-B14F-4D97-AF65-F5344CB8AC3E}">
        <p14:creationId xmlns:p14="http://schemas.microsoft.com/office/powerpoint/2010/main" val="382194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last updated 2018-12-27.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When were the FHIM Milestones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gives </a:t>
            </a:r>
            <a:r>
              <a:rPr lang="en-US" sz="1100" b="0" baseline="0" dirty="0">
                <a:latin typeface="Arial Narrow" panose="020B0606020202030204" pitchFamily="34" charset="0"/>
              </a:rPr>
              <a:t>the key chronology of events that impacted FHIM. </a:t>
            </a:r>
          </a:p>
          <a:p>
            <a:pPr marL="267759" lvl="0" indent="-241653">
              <a:buFont typeface="+mj-lt"/>
              <a:buAutoNum type="arabicPeriod"/>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In 2006, with the George W. Bush Presidential Executive Order 13,410, which established e-government lines of business, resulting in FHA being created and its 2008 sponsoring of the FHIM.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The February 17, 2009 A-R-R-A HI-TAC legislation accelerated the creation and use of EHR systems. </a:t>
            </a:r>
          </a:p>
          <a:p>
            <a:pPr marL="52212" lvl="0" indent="0">
              <a:buFont typeface="+mj-lt"/>
              <a:buNone/>
            </a:pPr>
            <a:r>
              <a:rPr lang="en-US" sz="1100" dirty="0">
                <a:latin typeface="Arial Narrow" panose="020B0606020202030204" pitchFamily="34" charset="0"/>
              </a:rPr>
              <a:t> * It resulted in the July 13, 2010 CMS Meaning-full Use policy. </a:t>
            </a:r>
          </a:p>
          <a:p>
            <a:pPr marL="52212" lvl="0" indent="0">
              <a:buFont typeface="+mj-lt"/>
              <a:buNone/>
            </a:pPr>
            <a:r>
              <a:rPr lang="en-US" sz="1100" dirty="0">
                <a:latin typeface="Arial Narrow" panose="020B0606020202030204" pitchFamily="34" charset="0"/>
              </a:rPr>
              <a:t> * In 2015 the MACRA merit-based policies were added. . </a:t>
            </a:r>
          </a:p>
          <a:p>
            <a:pPr marL="26106" lvl="0" indent="0">
              <a:buFont typeface="+mj-lt"/>
              <a:buNone/>
            </a:pPr>
            <a:endParaRPr lang="en-US" sz="1100" b="0" dirty="0">
              <a:latin typeface="Arial Narrow" panose="020B0606020202030204" pitchFamily="34" charset="0"/>
            </a:endParaRPr>
          </a:p>
          <a:p>
            <a:pPr marL="26106" lvl="0" indent="0">
              <a:buFont typeface="+mj-lt"/>
              <a:buNone/>
            </a:pPr>
            <a:r>
              <a:rPr lang="en-US" sz="1100" b="0" dirty="0">
                <a:latin typeface="Arial Narrow" panose="020B0606020202030204" pitchFamily="34" charset="0"/>
              </a:rPr>
              <a:t>- In December 2016 The 21</a:t>
            </a:r>
            <a:r>
              <a:rPr lang="en-US" sz="1100" b="0" baseline="30000" dirty="0">
                <a:latin typeface="Arial Narrow" panose="020B0606020202030204" pitchFamily="34" charset="0"/>
              </a:rPr>
              <a:t>st</a:t>
            </a:r>
            <a:r>
              <a:rPr lang="en-US" sz="1100" b="0" dirty="0">
                <a:latin typeface="Arial Narrow" panose="020B0606020202030204" pitchFamily="34" charset="0"/>
              </a:rPr>
              <a:t> Century Cures Act mandated Patient Access to their information; where, the Cures Act defines interoperability as without requiring </a:t>
            </a:r>
            <a:r>
              <a:rPr lang="en-US" sz="1100" dirty="0">
                <a:latin typeface="Arial Narrow" panose="020B0606020202030204" pitchFamily="34" charset="0"/>
              </a:rPr>
              <a:t>extra effort and without information blocking, with substantial penalties for non-compliance.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In January 2018 The US Healthcare, O-N-C Office of the National Coordinator for technology issued the draft TEFCA and US-CDI regulations; where </a:t>
            </a:r>
          </a:p>
          <a:p>
            <a:pPr marL="52212" lvl="0" indent="0">
              <a:buFont typeface="+mj-lt"/>
              <a:buNone/>
            </a:pPr>
            <a:r>
              <a:rPr lang="en-US" sz="1100" dirty="0">
                <a:latin typeface="Arial Narrow" panose="020B0606020202030204" pitchFamily="34" charset="0"/>
              </a:rPr>
              <a:t> * TEFCA </a:t>
            </a:r>
            <a:r>
              <a:rPr lang="en-US" sz="1100" b="0" dirty="0">
                <a:latin typeface="Arial Narrow" panose="020B0606020202030204" pitchFamily="34" charset="0"/>
              </a:rPr>
              <a:t>defines a </a:t>
            </a:r>
            <a:r>
              <a:rPr lang="en-US" sz="1100" dirty="0">
                <a:latin typeface="Arial Narrow" panose="020B0606020202030204" pitchFamily="34" charset="0"/>
              </a:rPr>
              <a:t>Trusted Exchange Framework and Common Agreement </a:t>
            </a:r>
            <a:r>
              <a:rPr lang="en-US" sz="1100" b="0" dirty="0">
                <a:latin typeface="Arial Narrow" panose="020B0606020202030204" pitchFamily="34" charset="0"/>
              </a:rPr>
              <a:t>among Q-HINS, which are qualified health information exchanges </a:t>
            </a:r>
            <a:r>
              <a:rPr lang="en-US" sz="1100" dirty="0">
                <a:latin typeface="Arial Narrow" panose="020B0606020202030204" pitchFamily="34" charset="0"/>
              </a:rPr>
              <a:t>managed by an R-C-E who is an ONC recognize coordinating entity </a:t>
            </a:r>
          </a:p>
          <a:p>
            <a:pPr marL="52212" lvl="0" indent="0">
              <a:buFont typeface="+mj-lt"/>
              <a:buNone/>
            </a:pPr>
            <a:r>
              <a:rPr lang="en-US" sz="1100" dirty="0">
                <a:latin typeface="Arial Narrow" panose="020B0606020202030204" pitchFamily="34" charset="0"/>
              </a:rPr>
              <a:t> * US-CDI defines the U. S. Core Data for Interoperability </a:t>
            </a:r>
          </a:p>
          <a:p>
            <a:pPr marL="52212" lvl="0" indent="0">
              <a:buFont typeface="+mj-lt"/>
              <a:buNone/>
            </a:pPr>
            <a:r>
              <a:rPr lang="en-US" sz="1100" dirty="0">
                <a:latin typeface="Arial Narrow" panose="020B0606020202030204" pitchFamily="34" charset="0"/>
              </a:rPr>
              <a:t>The TEFCA and US-CDI policies are scheduled to be finalized in 2019. </a:t>
            </a:r>
          </a:p>
          <a:p>
            <a:pPr marL="26106" lvl="0" indent="0">
              <a:buFont typeface="+mj-lt"/>
              <a:buNone/>
            </a:pPr>
            <a:endParaRPr lang="en-US" sz="1100" dirty="0">
              <a:latin typeface="Arial Narrow" panose="020B0606020202030204" pitchFamily="34" charset="0"/>
            </a:endParaRPr>
          </a:p>
          <a:p>
            <a:pPr marL="26106" lvl="0" indent="0">
              <a:buFont typeface="+mj-lt"/>
              <a:buNone/>
            </a:pPr>
            <a:r>
              <a:rPr lang="en-US" sz="1100" dirty="0">
                <a:latin typeface="Arial Narrow" panose="020B0606020202030204" pitchFamily="34" charset="0"/>
              </a:rPr>
              <a:t>- Finally, in 2019, as a part of the FHA sunset, FHIM is scheduled to be transitioned from ONC stewardship. </a:t>
            </a:r>
          </a:p>
          <a:p>
            <a:pPr defTabSz="966612">
              <a:defRPr/>
            </a:pPr>
            <a:endParaRPr lang="en-US" sz="1100" dirty="0">
              <a:latin typeface="Arial Narrow" panose="020B0606020202030204" pitchFamily="34" charset="0"/>
            </a:endParaRPr>
          </a:p>
          <a:p>
            <a:pPr defTabSz="966612">
              <a:defRPr/>
            </a:pPr>
            <a:r>
              <a:rPr lang="en-US" sz="1100" dirty="0">
                <a:latin typeface="Arial Narrow" panose="020B0606020202030204" pitchFamily="34" charset="0"/>
              </a:rPr>
              <a:t>In more detail</a:t>
            </a:r>
          </a:p>
          <a:p>
            <a:pPr marL="724959" lvl="1" indent="-241653" defTabSz="966612">
              <a:buFont typeface="+mj-lt"/>
              <a:buAutoNum type="arabicPeriod"/>
              <a:defRPr/>
            </a:pPr>
            <a:r>
              <a:rPr lang="en-US" sz="1100" dirty="0">
                <a:latin typeface="Arial Narrow" panose="020B0606020202030204" pitchFamily="34" charset="0"/>
              </a:rPr>
              <a:t>The FHIM project started in 2008; where, the FHA office, together with its federal partners, were addressing Executive Order 13410 to achieve secure, interoperable health information exchanges within the federal government and its consortia. FHA served a coordinating and convening role across the federal agencies to support alignment of health information technology (IT) investments. </a:t>
            </a:r>
          </a:p>
          <a:p>
            <a:pPr marL="724959" lvl="1" indent="-241653" defTabSz="966612">
              <a:buFont typeface="+mj-lt"/>
              <a:buAutoNum type="arabicPeriod"/>
              <a:defRPr/>
            </a:pPr>
            <a:r>
              <a:rPr lang="en-US" sz="1100" dirty="0">
                <a:latin typeface="Arial Narrow" panose="020B0606020202030204" pitchFamily="34" charset="0"/>
              </a:rPr>
              <a:t>This led to the Federal Health Interoperability Modeling (</a:t>
            </a:r>
            <a:r>
              <a:rPr lang="en-US" sz="1100" b="1" dirty="0">
                <a:latin typeface="Arial Narrow" panose="020B0606020202030204" pitchFamily="34" charset="0"/>
              </a:rPr>
              <a:t>FHIM</a:t>
            </a:r>
            <a:r>
              <a:rPr lang="en-US" sz="1100" dirty="0">
                <a:latin typeface="Arial Narrow" panose="020B0606020202030204" pitchFamily="34" charset="0"/>
              </a:rPr>
              <a:t>) Initiative, Federal Health Information Planning and Reporting (</a:t>
            </a:r>
            <a:r>
              <a:rPr lang="en-US" sz="1100" b="1" dirty="0">
                <a:latin typeface="Arial Narrow" panose="020B0606020202030204" pitchFamily="34" charset="0"/>
              </a:rPr>
              <a:t>FHIPR</a:t>
            </a:r>
            <a:r>
              <a:rPr lang="en-US" sz="1100" dirty="0">
                <a:latin typeface="Arial Narrow" panose="020B0606020202030204" pitchFamily="34" charset="0"/>
              </a:rPr>
              <a:t>), and other projects aimed at coordinating across federal agencies. </a:t>
            </a:r>
          </a:p>
          <a:p>
            <a:pPr marL="724959" lvl="1" indent="-241653" defTabSz="966612">
              <a:buFont typeface="+mj-lt"/>
              <a:buAutoNum type="arabicPeriod"/>
              <a:defRPr/>
            </a:pPr>
            <a:r>
              <a:rPr lang="en-US" sz="1100" dirty="0">
                <a:latin typeface="Arial Narrow" panose="020B0606020202030204" pitchFamily="34" charset="0"/>
              </a:rPr>
              <a:t>The FHIM is a model of healthcare data developed for the FHA partner agencies. The FHIM project sought to develop a common Logical Information Model or Computationally Independent Model (</a:t>
            </a:r>
            <a:r>
              <a:rPr lang="en-US" sz="1100" b="1" dirty="0">
                <a:latin typeface="Arial Narrow" panose="020B0606020202030204" pitchFamily="34" charset="0"/>
              </a:rPr>
              <a:t>CIM</a:t>
            </a:r>
            <a:r>
              <a:rPr lang="en-US" sz="1100" dirty="0">
                <a:latin typeface="Arial Narrow" panose="020B0606020202030204" pitchFamily="34" charset="0"/>
              </a:rPr>
              <a:t>). </a:t>
            </a:r>
          </a:p>
          <a:p>
            <a:pPr marL="724959" lvl="1" indent="-241653" defTabSz="966612">
              <a:buFont typeface="+mj-lt"/>
              <a:buAutoNum type="arabicPeriod"/>
              <a:defRPr/>
            </a:pPr>
            <a:r>
              <a:rPr lang="en-US" sz="1100" dirty="0">
                <a:latin typeface="Arial Narrow" panose="020B0606020202030204" pitchFamily="34" charset="0"/>
              </a:rPr>
              <a:t>FHA brought subject matter experts together to build a healthcare IT information reference model. </a:t>
            </a:r>
            <a:r>
              <a:rPr lang="en-US" sz="1100" dirty="0">
                <a:latin typeface="Arial Narrow" panose="020B0606020202030204" pitchFamily="34" charset="0"/>
                <a:cs typeface="Calibri" panose="020F0502020204030204" pitchFamily="34" charset="0"/>
              </a:rPr>
              <a:t>The broad set of health information that falls within the scope of the FHIM was sub-divided into approximately 40 different information domains. These healthcare domains were prioritized, by standards maturity and modeled essentially in order of their priority. </a:t>
            </a:r>
          </a:p>
          <a:p>
            <a:pPr marL="724959" lvl="1" indent="-241653" defTabSz="966612">
              <a:buFont typeface="+mj-lt"/>
              <a:buAutoNum type="arabicPeriod"/>
              <a:defRPr/>
            </a:pPr>
            <a:r>
              <a:rPr lang="en-US" sz="1100" dirty="0">
                <a:latin typeface="Arial Narrow" panose="020B0606020202030204" pitchFamily="34" charset="0"/>
                <a:cs typeface="Calibri" panose="020F0502020204030204" pitchFamily="34" charset="0"/>
              </a:rPr>
              <a:t>Task forces were established to model each information domain. Interested Federal partners participated in these domain task forces by providing subject matter experts, use cases and information requirements to the effort. Additionally, the information requirements of standards organizations were addressed. The FHIM modeling process harmonized the information requirements across the federal partners and standards organizations to produce a healthcare reference requirements information model, with about 40 domains. </a:t>
            </a:r>
          </a:p>
          <a:p>
            <a:pPr marL="724959" lvl="1" indent="-241653" defTabSz="966612">
              <a:buFont typeface="+mj-lt"/>
              <a:buAutoNum type="arabicPeriod"/>
              <a:defRPr/>
            </a:pPr>
            <a:r>
              <a:rPr lang="en-US" sz="1100" dirty="0">
                <a:latin typeface="Arial Narrow" panose="020B0606020202030204" pitchFamily="34" charset="0"/>
                <a:cs typeface="Calibri" panose="020F0502020204030204" pitchFamily="34" charset="0"/>
              </a:rPr>
              <a:t>Concurrent with the information modeling effort, terminology and value set requirements were discussed and formally specified, Once the information model was essentially complete; then, terminology value sets were bound to the FHIM. Initially, FHIM included content maintained in the PHIN Public Health Information Network's Vocabulary Access and Distribution System (</a:t>
            </a:r>
            <a:r>
              <a:rPr lang="en-US" sz="1100" b="1" dirty="0">
                <a:latin typeface="Arial Narrow" panose="020B0606020202030204" pitchFamily="34" charset="0"/>
                <a:cs typeface="Calibri" panose="020F0502020204030204" pitchFamily="34" charset="0"/>
              </a:rPr>
              <a:t>PHIN VADS</a:t>
            </a:r>
            <a:r>
              <a:rPr lang="en-US" sz="1100" dirty="0">
                <a:latin typeface="Arial Narrow" panose="020B0606020202030204" pitchFamily="34" charset="0"/>
                <a:cs typeface="Calibri" panose="020F0502020204030204" pitchFamily="34" charset="0"/>
              </a:rPr>
              <a:t>) terminology server maintained by the CDC. Recently, FHIM terminology bindings have been to the </a:t>
            </a:r>
            <a:r>
              <a:rPr lang="en-US" sz="1100" dirty="0">
                <a:latin typeface="Arial Narrow" panose="020B0606020202030204" pitchFamily="34" charset="0"/>
              </a:rPr>
              <a:t>National Library of Medicine (</a:t>
            </a:r>
            <a:r>
              <a:rPr lang="en-US" sz="1100" b="1" dirty="0">
                <a:latin typeface="Arial Narrow" panose="020B0606020202030204" pitchFamily="34" charset="0"/>
              </a:rPr>
              <a:t>NLM</a:t>
            </a:r>
            <a:r>
              <a:rPr lang="en-US" sz="1100" dirty="0">
                <a:latin typeface="Arial Narrow" panose="020B0606020202030204" pitchFamily="34" charset="0"/>
              </a:rPr>
              <a:t>)</a:t>
            </a:r>
            <a:r>
              <a:rPr lang="en-US" sz="1100" dirty="0">
                <a:latin typeface="Arial Narrow" panose="020B0606020202030204" pitchFamily="34" charset="0"/>
                <a:cs typeface="Calibri" panose="020F0502020204030204" pitchFamily="34" charset="0"/>
              </a:rPr>
              <a:t> Value Set Authority Center (</a:t>
            </a:r>
            <a:r>
              <a:rPr lang="en-US" sz="1100" b="1" dirty="0">
                <a:latin typeface="Arial Narrow" panose="020B0606020202030204" pitchFamily="34" charset="0"/>
                <a:cs typeface="Calibri" panose="020F0502020204030204" pitchFamily="34" charset="0"/>
              </a:rPr>
              <a:t>V-SAC</a:t>
            </a:r>
            <a:r>
              <a:rPr lang="en-US" sz="1100" dirty="0">
                <a:latin typeface="Arial Narrow" panose="020B0606020202030204" pitchFamily="34" charset="0"/>
                <a:cs typeface="Calibri" panose="020F0502020204030204" pitchFamily="34" charset="0"/>
              </a:rPr>
              <a:t>) . Periodically, domain models and terminologies are refreshed to keep pace with standards changes. </a:t>
            </a:r>
            <a:endParaRPr lang="en-US" sz="1100" dirty="0">
              <a:latin typeface="Arial Narrow" panose="020B0606020202030204" pitchFamily="34" charset="0"/>
            </a:endParaRPr>
          </a:p>
          <a:p>
            <a:pPr marL="724959" lvl="1" indent="-241653">
              <a:buFont typeface="+mj-lt"/>
              <a:buAutoNum type="arabicPeriod"/>
            </a:pPr>
            <a:r>
              <a:rPr lang="en-US" sz="1100" u="sng" dirty="0">
                <a:latin typeface="Arial Narrow" panose="020B0606020202030204" pitchFamily="34" charset="0"/>
              </a:rPr>
              <a:t>In 2009 </a:t>
            </a:r>
            <a:r>
              <a:rPr lang="en-US" sz="1100" dirty="0">
                <a:latin typeface="Arial Narrow" panose="020B0606020202030204" pitchFamily="34" charset="0"/>
              </a:rPr>
              <a:t>As electronic health record (EHR) requirements and more stringent enforcement of HIPAA privacy laws go into effect, the demand for professionals to help guide practices in this brave new world is rising. One of the reasons for the demand is found in the Health Information Technology for Economic and Clinical Health Act, or </a:t>
            </a:r>
            <a:r>
              <a:rPr lang="en-US" sz="1100" b="1" dirty="0">
                <a:latin typeface="Arial Narrow" panose="020B0606020202030204" pitchFamily="34" charset="0"/>
              </a:rPr>
              <a:t>HI-TECH</a:t>
            </a:r>
            <a:r>
              <a:rPr lang="en-US" sz="1100" dirty="0">
                <a:latin typeface="Arial Narrow" panose="020B0606020202030204" pitchFamily="34" charset="0"/>
              </a:rPr>
              <a:t> Act for short. HI-TECH was Passed as part of the American Recovery and Reinvestment Act of 2009 (</a:t>
            </a:r>
            <a:r>
              <a:rPr lang="en-US" sz="1100" b="1" dirty="0">
                <a:latin typeface="Arial Narrow" panose="020B0606020202030204" pitchFamily="34" charset="0"/>
              </a:rPr>
              <a:t>ARRA</a:t>
            </a:r>
            <a:r>
              <a:rPr lang="en-US" sz="1100" dirty="0">
                <a:latin typeface="Arial Narrow" panose="020B0606020202030204" pitchFamily="34" charset="0"/>
              </a:rPr>
              <a:t>). The resulting Centers for Medicare &amp; Medicaid Services (</a:t>
            </a:r>
            <a:r>
              <a:rPr lang="en-US" sz="1100" b="1" dirty="0">
                <a:latin typeface="Arial Narrow" panose="020B0606020202030204" pitchFamily="34" charset="0"/>
              </a:rPr>
              <a:t>CMS</a:t>
            </a:r>
            <a:r>
              <a:rPr lang="en-US" sz="1100" dirty="0">
                <a:latin typeface="Arial Narrow" panose="020B0606020202030204" pitchFamily="34" charset="0"/>
              </a:rPr>
              <a:t>) Meaningful use and MACRA policies provided incentives to encourage eligible clinicians to use health IT, most notably certified electronic health record (</a:t>
            </a:r>
            <a:r>
              <a:rPr lang="en-US" sz="1100" b="1" dirty="0">
                <a:latin typeface="Arial Narrow" panose="020B0606020202030204" pitchFamily="34" charset="0"/>
              </a:rPr>
              <a:t>EHR</a:t>
            </a:r>
            <a:r>
              <a:rPr lang="en-US" sz="1100" dirty="0">
                <a:latin typeface="Arial Narrow" panose="020B0606020202030204" pitchFamily="34" charset="0"/>
              </a:rPr>
              <a:t>) technology. Certified EHRs makes it possible for clinicians to submit information electronically to CMS in a computable format. this legislation and CMS policies accelerated the creation of EHR systems among healthcare providers. The offshoot was growth in the healthcare technology field as professionals in areas such as research informatics, IT, electronic medical records and other related disciplines find themselves in high demand. </a:t>
            </a:r>
          </a:p>
          <a:p>
            <a:pPr marL="724959" lvl="1" indent="-241653">
              <a:buFont typeface="+mj-lt"/>
              <a:buAutoNum type="arabicPeriod"/>
            </a:pPr>
            <a:r>
              <a:rPr lang="en-US" sz="1100" dirty="0">
                <a:latin typeface="Arial Narrow" panose="020B0606020202030204" pitchFamily="34" charset="0"/>
              </a:rPr>
              <a:t>In 2016 FHIM was re-purposed to align with the HL7 CIMI workgroup’s detailed clinical model work, EHR workgroup’s EHR system Functional Model and HSPC’s SNOW’-MED extension for LOINC and </a:t>
            </a:r>
            <a:r>
              <a:rPr lang="en-US" sz="1100" dirty="0" err="1">
                <a:latin typeface="Arial Narrow" panose="020B0606020202030204" pitchFamily="34" charset="0"/>
              </a:rPr>
              <a:t>RxNorm</a:t>
            </a:r>
            <a:r>
              <a:rPr lang="en-US" sz="1100" dirty="0">
                <a:latin typeface="Arial Narrow" panose="020B0606020202030204" pitchFamily="34" charset="0"/>
              </a:rPr>
              <a:t> terminology work. </a:t>
            </a:r>
          </a:p>
          <a:p>
            <a:pPr marL="724959" lvl="1" indent="-241653">
              <a:buFont typeface="+mj-lt"/>
              <a:buAutoNum type="arabicPeriod"/>
            </a:pPr>
            <a:r>
              <a:rPr lang="en-US" sz="1100" dirty="0">
                <a:latin typeface="Arial Narrow" panose="020B0606020202030204" pitchFamily="34" charset="0"/>
              </a:rPr>
              <a:t>in January 2018, Health and Human Services (</a:t>
            </a:r>
            <a:r>
              <a:rPr lang="en-US" sz="1100" b="1" dirty="0">
                <a:latin typeface="Arial Narrow" panose="020B0606020202030204" pitchFamily="34" charset="0"/>
              </a:rPr>
              <a:t>HHS</a:t>
            </a:r>
            <a:r>
              <a:rPr lang="en-US" sz="1100" dirty="0">
                <a:latin typeface="Arial Narrow" panose="020B0606020202030204" pitchFamily="34" charset="0"/>
              </a:rPr>
              <a:t>) Office of the National Coordinator (</a:t>
            </a:r>
            <a:r>
              <a:rPr lang="en-US" sz="1100" b="1" dirty="0">
                <a:latin typeface="Arial Narrow" panose="020B0606020202030204" pitchFamily="34" charset="0"/>
              </a:rPr>
              <a:t>ONC</a:t>
            </a:r>
            <a:r>
              <a:rPr lang="en-US" sz="1100" dirty="0">
                <a:latin typeface="Arial Narrow" panose="020B0606020202030204" pitchFamily="34" charset="0"/>
              </a:rPr>
              <a:t>) released the draft Trusted Exchange Framework and Common Agreement (</a:t>
            </a:r>
            <a:r>
              <a:rPr lang="en-US" sz="1100" b="1" dirty="0">
                <a:latin typeface="Arial Narrow" panose="020B0606020202030204" pitchFamily="34" charset="0"/>
              </a:rPr>
              <a:t>TEFCA)</a:t>
            </a:r>
            <a:r>
              <a:rPr lang="en-US" sz="1100" dirty="0">
                <a:latin typeface="Arial Narrow" panose="020B0606020202030204" pitchFamily="34" charset="0"/>
              </a:rPr>
              <a:t> and U. S. Core Data for Interoperability (</a:t>
            </a:r>
            <a:r>
              <a:rPr lang="en-US" sz="1100" b="1" dirty="0">
                <a:latin typeface="Arial Narrow" panose="020B0606020202030204" pitchFamily="34" charset="0"/>
              </a:rPr>
              <a:t>US-CDI)</a:t>
            </a:r>
            <a:r>
              <a:rPr lang="en-US" sz="1100" dirty="0">
                <a:latin typeface="Arial Narrow" panose="020B0606020202030204" pitchFamily="34" charset="0"/>
              </a:rPr>
              <a:t> policy documents. These policies promise profound impact on the activities and priorities of HIN Health Information Networks, provider organizations that participate in HINs and HIT vendors and service providers. TEFCA and US-CDI will define US policy for interoperability, when finalized in 2019. </a:t>
            </a:r>
          </a:p>
          <a:p>
            <a:pPr marL="724959" lvl="1" indent="-241653" fontAlgn="ctr">
              <a:buFont typeface="+mj-lt"/>
              <a:buAutoNum type="arabicPeriod"/>
            </a:pPr>
            <a:r>
              <a:rPr lang="en-US" sz="1100" dirty="0">
                <a:latin typeface="Arial Narrow" panose="020B0606020202030204" pitchFamily="34" charset="0"/>
              </a:rPr>
              <a:t>TEFCA strives to establish a single Healthcare Information Exchange (</a:t>
            </a:r>
            <a:r>
              <a:rPr lang="en-US" sz="1100" b="1" dirty="0">
                <a:latin typeface="Arial Narrow" panose="020B0606020202030204" pitchFamily="34" charset="0"/>
              </a:rPr>
              <a:t>HIE</a:t>
            </a:r>
            <a:r>
              <a:rPr lang="en-US" sz="1100" dirty="0">
                <a:latin typeface="Arial Narrow" panose="020B0606020202030204" pitchFamily="34" charset="0"/>
              </a:rPr>
              <a:t>) “on-ramp” to enable providers, hospitals and other healthcare stake-holders to join within the N-HIN nationwide health information exchange. </a:t>
            </a:r>
          </a:p>
          <a:p>
            <a:pPr marL="724959" lvl="1" indent="-241653" fontAlgn="ctr">
              <a:buFont typeface="+mj-lt"/>
              <a:buAutoNum type="arabicPeriod"/>
            </a:pPr>
            <a:r>
              <a:rPr lang="en-US" sz="1100" dirty="0">
                <a:latin typeface="Arial Narrow" panose="020B0606020202030204" pitchFamily="34" charset="0"/>
              </a:rPr>
              <a:t>TEFCA establishes “Qualified HINs” (called </a:t>
            </a:r>
            <a:r>
              <a:rPr lang="en-US" sz="1100" b="1" dirty="0">
                <a:latin typeface="Arial Narrow" panose="020B0606020202030204" pitchFamily="34" charset="0"/>
              </a:rPr>
              <a:t>Q-HINs</a:t>
            </a:r>
            <a:r>
              <a:rPr lang="en-US" sz="1100" dirty="0">
                <a:latin typeface="Arial Narrow" panose="020B0606020202030204" pitchFamily="34" charset="0"/>
              </a:rPr>
              <a:t>) as a vehicle to facilitate a standardized methodology for N-HIN connectivity. This methodology is managed by a Recognized Coordinating Entity (</a:t>
            </a:r>
            <a:r>
              <a:rPr lang="en-US" sz="1100" b="1" dirty="0">
                <a:latin typeface="Arial Narrow" panose="020B0606020202030204" pitchFamily="34" charset="0"/>
              </a:rPr>
              <a:t>RCE</a:t>
            </a:r>
            <a:r>
              <a:rPr lang="en-US" sz="1100" dirty="0">
                <a:latin typeface="Arial Narrow" panose="020B0606020202030204" pitchFamily="34" charset="0"/>
              </a:rPr>
              <a:t>). </a:t>
            </a:r>
          </a:p>
          <a:p>
            <a:pPr marL="724959" lvl="1" indent="-241653" fontAlgn="ctr">
              <a:buFont typeface="+mj-lt"/>
              <a:buAutoNum type="arabicPeriod"/>
            </a:pPr>
            <a:r>
              <a:rPr lang="en-US" sz="1100" dirty="0">
                <a:latin typeface="Arial Narrow" panose="020B0606020202030204" pitchFamily="34" charset="0"/>
              </a:rPr>
              <a:t>US-CDI begins with the Common Clinical Data Set (</a:t>
            </a:r>
            <a:r>
              <a:rPr lang="en-US" sz="1100" b="1" dirty="0">
                <a:latin typeface="Arial Narrow" panose="020B0606020202030204" pitchFamily="34" charset="0"/>
              </a:rPr>
              <a:t>CCDS</a:t>
            </a:r>
            <a:r>
              <a:rPr lang="en-US" sz="1100" dirty="0">
                <a:latin typeface="Arial Narrow" panose="020B0606020202030204" pitchFamily="34" charset="0"/>
              </a:rPr>
              <a:t>) required by ONC’s 2015 Certification Criteria; where, US-CDI adds data modules called classes for structured-and-unstructured Clinical Notes and for Provenance. US-CDI outlines a roadmap to include additional classes and categorized data elements </a:t>
            </a:r>
          </a:p>
          <a:p>
            <a:pPr marL="1208265" lvl="2" indent="-241653" defTabSz="966612" fontAlgn="ctr">
              <a:buFont typeface="+mj-lt"/>
              <a:buAutoNum type="arabicPeriod"/>
              <a:defRPr/>
            </a:pPr>
            <a:r>
              <a:rPr lang="en-US" sz="1100" dirty="0">
                <a:latin typeface="Arial Narrow" panose="020B0606020202030204" pitchFamily="34" charset="0"/>
              </a:rPr>
              <a:t>Starting as, immature, where, terminology, controlled vocabularies and code sets are evolving. As they mature, these become</a:t>
            </a:r>
          </a:p>
          <a:p>
            <a:pPr marL="1208265" lvl="2" indent="-241653" defTabSz="966612" fontAlgn="ctr">
              <a:buFont typeface="+mj-lt"/>
              <a:buAutoNum type="arabicPeriod"/>
              <a:defRPr/>
            </a:pPr>
            <a:r>
              <a:rPr lang="en-US" sz="1100" dirty="0">
                <a:latin typeface="Arial Narrow" panose="020B0606020202030204" pitchFamily="34" charset="0"/>
              </a:rPr>
              <a:t>US-CDI inclusion candidates, which can be finally categorized as</a:t>
            </a:r>
          </a:p>
          <a:p>
            <a:pPr marL="1208265" lvl="2" indent="-241653" defTabSz="966612" fontAlgn="ctr">
              <a:buFont typeface="+mj-lt"/>
              <a:buAutoNum type="arabicPeriod"/>
              <a:defRPr/>
            </a:pPr>
            <a:r>
              <a:rPr lang="en-US" sz="1100" dirty="0">
                <a:latin typeface="Arial Narrow" panose="020B0606020202030204" pitchFamily="34" charset="0"/>
              </a:rPr>
              <a:t>mature, when, stable established standards exist. </a:t>
            </a:r>
          </a:p>
          <a:p>
            <a:pPr marL="724959" lvl="1" indent="-241653" defTabSz="966612">
              <a:buFont typeface="+mj-lt"/>
              <a:buAutoNum type="arabicPeriod"/>
              <a:defRPr/>
            </a:pPr>
            <a:r>
              <a:rPr lang="en-US" sz="1100" dirty="0">
                <a:latin typeface="Arial Narrow" panose="020B0606020202030204" pitchFamily="34" charset="0"/>
              </a:rPr>
              <a:t>Since 2018, FHIM is being aligned with the </a:t>
            </a:r>
            <a:r>
              <a:rPr lang="en-US" sz="1100" i="1" dirty="0">
                <a:latin typeface="Arial Narrow" panose="020B0606020202030204" pitchFamily="34" charset="0"/>
              </a:rPr>
              <a:t>21st Century Cures Act of </a:t>
            </a:r>
            <a:r>
              <a:rPr lang="en-US" sz="1100" dirty="0">
                <a:latin typeface="Arial Narrow" panose="020B0606020202030204" pitchFamily="34" charset="0"/>
              </a:rPr>
              <a:t>‘2016,</a:t>
            </a:r>
            <a:r>
              <a:rPr lang="en-US" sz="1100" i="1" dirty="0">
                <a:latin typeface="Arial Narrow" panose="020B0606020202030204" pitchFamily="34" charset="0"/>
              </a:rPr>
              <a:t> which</a:t>
            </a:r>
            <a:r>
              <a:rPr lang="en-US" sz="1100" dirty="0">
                <a:latin typeface="Arial Narrow" panose="020B0606020202030204" pitchFamily="34" charset="0"/>
              </a:rPr>
              <a:t> provides the healthcare IT industry with definitions for “interoperability” and “information blocking”. The Cures Act outlines a penalty system for those who fail to ensure the free flow of patient healthcare data. </a:t>
            </a:r>
          </a:p>
          <a:p>
            <a:pPr marL="1208265" lvl="2" indent="-241653" defTabSz="966612">
              <a:buFont typeface="+mj-lt"/>
              <a:buAutoNum type="arabicPeriod"/>
              <a:defRPr/>
            </a:pPr>
            <a:r>
              <a:rPr lang="en-US" sz="1100" dirty="0">
                <a:latin typeface="Arial Narrow" panose="020B0606020202030204" pitchFamily="34" charset="0"/>
              </a:rPr>
              <a:t>“</a:t>
            </a:r>
            <a:r>
              <a:rPr lang="en-US" sz="1100" i="1" dirty="0">
                <a:latin typeface="Arial Narrow" panose="020B0606020202030204" pitchFamily="34" charset="0"/>
              </a:rPr>
              <a:t>Computable interoperability</a:t>
            </a:r>
            <a:r>
              <a:rPr lang="en-US" sz="1100" dirty="0">
                <a:latin typeface="Arial Narrow" panose="020B0606020202030204" pitchFamily="34" charset="0"/>
              </a:rPr>
              <a:t>” implies improved patient value (safety, quality, cost) from consistent quality-data available to learning health systems, which include population analytics, reasoning and decision support. </a:t>
            </a:r>
          </a:p>
          <a:p>
            <a:pPr marL="1208265" lvl="2" indent="-241653">
              <a:buFont typeface="+mj-lt"/>
              <a:buAutoNum type="arabicPeriod"/>
            </a:pPr>
            <a:r>
              <a:rPr lang="en-US" sz="1100" dirty="0">
                <a:latin typeface="Arial Narrow" panose="020B0606020202030204" pitchFamily="34" charset="0"/>
              </a:rPr>
              <a:t>The FHIM covers 19 of the 22 US-CDI Version 1 “Data Classes”. Missing are Assessment and plan of treatment; Procedures; and Clinical Notes. All are in the FY2019 FHIM modelling plans. </a:t>
            </a:r>
          </a:p>
          <a:p>
            <a:pPr marL="1208265" lvl="2" indent="-241653">
              <a:buFont typeface="+mj-lt"/>
              <a:buAutoNum type="arabicPeriod"/>
            </a:pPr>
            <a:r>
              <a:rPr lang="en-US" sz="1100" dirty="0">
                <a:latin typeface="Arial Narrow" panose="020B0606020202030204" pitchFamily="34" charset="0"/>
              </a:rPr>
              <a:t>Of the 10 US-CDI Version 2 (2019) Candidate Data Elements, the FHIM has modeled 4 of them. Several of the remaining 6 have been partially modeled, or are relatively easily incorporated. The only one that might be difficult is the discharge instructions, if this is to be modeled as more than a large collection of text. </a:t>
            </a:r>
          </a:p>
          <a:p>
            <a:pPr marL="1208265" lvl="2" indent="-241653">
              <a:buFont typeface="+mj-lt"/>
              <a:buAutoNum type="arabicPeriod"/>
            </a:pPr>
            <a:r>
              <a:rPr lang="en-US" sz="1100" dirty="0">
                <a:latin typeface="Arial Narrow" panose="020B0606020202030204" pitchFamily="34" charset="0"/>
              </a:rPr>
              <a:t> All 4 of the US-CDI Version 3 (2020) Candidate Date-ta Elements have been modeled in the FHIM. </a:t>
            </a:r>
          </a:p>
          <a:p>
            <a:pPr marL="1208265" lvl="2" indent="-241653">
              <a:buFont typeface="+mj-lt"/>
              <a:buAutoNum type="arabicPeriod"/>
            </a:pPr>
            <a:r>
              <a:rPr lang="en-US" sz="1100" dirty="0">
                <a:latin typeface="Arial Narrow" panose="020B0606020202030204" pitchFamily="34" charset="0"/>
              </a:rPr>
              <a:t> All 5 of the US-CDI Version 4 (2021) Candidate Date-ta Elements have been modeled in the FHIM, although depending on the details of what’s in the “Provider Goals and Priorities” there may need to be some fleshing out of FHIM concepts accordingly. </a:t>
            </a:r>
          </a:p>
          <a:p>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3</a:t>
            </a:fld>
            <a:endParaRPr lang="en-US"/>
          </a:p>
        </p:txBody>
      </p:sp>
      <p:sp>
        <p:nvSpPr>
          <p:cNvPr id="5" name="Date Placeholder 4">
            <a:extLst>
              <a:ext uri="{FF2B5EF4-FFF2-40B4-BE49-F238E27FC236}">
                <a16:creationId xmlns:a16="http://schemas.microsoft.com/office/drawing/2014/main" id="{93F8D34C-21AD-4612-AA17-2A9D9CE306E3}"/>
              </a:ext>
            </a:extLst>
          </p:cNvPr>
          <p:cNvSpPr>
            <a:spLocks noGrp="1"/>
          </p:cNvSpPr>
          <p:nvPr>
            <p:ph type="dt" idx="1"/>
          </p:nvPr>
        </p:nvSpPr>
        <p:spPr/>
        <p:txBody>
          <a:bodyPr/>
          <a:lstStyle/>
          <a:p>
            <a:fld id="{DFD75295-454F-4694-9923-F3F1705216B8}" type="datetime1">
              <a:rPr lang="en-US" smtClean="0"/>
              <a:t>2019-08-15</a:t>
            </a:fld>
            <a:endParaRPr lang="en-US"/>
          </a:p>
        </p:txBody>
      </p:sp>
    </p:spTree>
    <p:extLst>
      <p:ext uri="{BB962C8B-B14F-4D97-AF65-F5344CB8AC3E}">
        <p14:creationId xmlns:p14="http://schemas.microsoft.com/office/powerpoint/2010/main" val="208392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updated2018-12-28.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0"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How should FHIM be Used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overviews how component developers and interface implementers might productively use FHIM to construct real systems and solve operational interoperability problems within Healthcare Information Exchange (</a:t>
            </a:r>
            <a:r>
              <a:rPr lang="en-US" sz="1100" b="1" dirty="0">
                <a:latin typeface="Arial Narrow" panose="020B0606020202030204" pitchFamily="34" charset="0"/>
              </a:rPr>
              <a:t>HIE</a:t>
            </a:r>
            <a:r>
              <a:rPr lang="en-US" sz="1100" b="0" dirty="0">
                <a:latin typeface="Arial Narrow" panose="020B0606020202030204" pitchFamily="34" charset="0"/>
              </a:rPr>
              <a:t>) networks. </a:t>
            </a:r>
          </a:p>
          <a:p>
            <a:pPr algn="ctr" defTabSz="966612">
              <a:defRPr/>
            </a:pPr>
            <a:endParaRPr lang="en-US" sz="1100" b="0" dirty="0">
              <a:latin typeface="Arial Narrow" panose="020B0606020202030204" pitchFamily="34" charset="0"/>
            </a:endParaRPr>
          </a:p>
          <a:p>
            <a:pPr marL="0" indent="0">
              <a:buFont typeface="+mj-lt"/>
              <a:buNone/>
            </a:pPr>
            <a:r>
              <a:rPr lang="en-US" sz="1100" dirty="0">
                <a:latin typeface="Arial Narrow" panose="020B0606020202030204" pitchFamily="34" charset="0"/>
              </a:rPr>
              <a:t>- Implementers make healthcare IT work by solving real problems. But, what are they looking for? </a:t>
            </a:r>
          </a:p>
          <a:p>
            <a:pPr marL="483306" lvl="1" indent="0">
              <a:buFont typeface="+mj-lt"/>
              <a:buNone/>
            </a:pPr>
            <a:r>
              <a:rPr lang="en-US" sz="1100" dirty="0">
                <a:latin typeface="Arial Narrow" panose="020B0606020202030204" pitchFamily="34" charset="0"/>
              </a:rPr>
              <a:t> * In about 1995, HL7 Version 3 developers claimed to have defined a world in which point-to-point healthcare data sharing mapping wouldn't be required. </a:t>
            </a:r>
          </a:p>
          <a:p>
            <a:pPr marL="483306" lvl="1" indent="0">
              <a:buFont typeface="+mj-lt"/>
              <a:buNone/>
            </a:pPr>
            <a:r>
              <a:rPr lang="en-US" sz="1100" dirty="0">
                <a:latin typeface="Arial Narrow" panose="020B0606020202030204" pitchFamily="34" charset="0"/>
              </a:rPr>
              <a:t> * Over 10 years of V3 use showed that's not possible because V3 users often have specific local use case workflow-processing needs</a:t>
            </a:r>
          </a:p>
          <a:p>
            <a:pPr marL="483306" lvl="1" indent="0">
              <a:buFont typeface="+mj-lt"/>
              <a:buNone/>
            </a:pPr>
            <a:r>
              <a:rPr lang="en-US" sz="1100" dirty="0">
                <a:latin typeface="Arial Narrow" panose="020B0606020202030204" pitchFamily="34" charset="0"/>
              </a:rPr>
              <a:t> * Since 2010 FHIR fast healthcare interoperability resource </a:t>
            </a:r>
            <a:r>
              <a:rPr lang="en-US" sz="1100" i="1" dirty="0">
                <a:latin typeface="Arial Narrow" panose="020B0606020202030204" pitchFamily="34" charset="0"/>
              </a:rPr>
              <a:t>users have said t</a:t>
            </a:r>
            <a:r>
              <a:rPr lang="en-US" sz="1100" dirty="0">
                <a:latin typeface="Arial Narrow" panose="020B0606020202030204" pitchFamily="34" charset="0"/>
              </a:rPr>
              <a:t>he time, complexity and cost of consistent V3 semantics is too high while not meeting their local workflow needs. </a:t>
            </a:r>
          </a:p>
          <a:p>
            <a:pPr marL="483306" lvl="1" indent="0">
              <a:buFont typeface="+mj-lt"/>
              <a:buNone/>
            </a:pPr>
            <a:r>
              <a:rPr lang="en-US" sz="1100" dirty="0">
                <a:latin typeface="Arial Narrow" panose="020B0606020202030204" pitchFamily="34" charset="0"/>
              </a:rPr>
              <a:t> * Instead, they wanted ad-hoc FHIR profiles and extension forms that are close to their domain workflow use cases. </a:t>
            </a:r>
          </a:p>
          <a:p>
            <a:pPr marL="0" indent="0">
              <a:buFont typeface="+mj-lt"/>
              <a:buNone/>
            </a:pPr>
            <a:endParaRPr lang="en-US" sz="1100" dirty="0">
              <a:latin typeface="Arial Narrow" panose="020B0606020202030204" pitchFamily="34" charset="0"/>
            </a:endParaRPr>
          </a:p>
          <a:p>
            <a:pPr marL="0" indent="0">
              <a:buFont typeface="+mj-lt"/>
              <a:buNone/>
            </a:pPr>
            <a:r>
              <a:rPr lang="en-US" sz="1100" dirty="0">
                <a:latin typeface="Arial Narrow" panose="020B0606020202030204" pitchFamily="34" charset="0"/>
              </a:rPr>
              <a:t>- The FHIM Federal Health Information Model team appreciates FHIR’s </a:t>
            </a:r>
            <a:r>
              <a:rPr lang="en-US" sz="1100" u="sng" dirty="0">
                <a:latin typeface="Arial Narrow" panose="020B0606020202030204" pitchFamily="34" charset="0"/>
              </a:rPr>
              <a:t>faster-cheaper</a:t>
            </a:r>
            <a:r>
              <a:rPr lang="en-US" sz="1100" dirty="0">
                <a:latin typeface="Arial Narrow" panose="020B0606020202030204" pitchFamily="34" charset="0"/>
              </a:rPr>
              <a:t> approach, when it comes to customized local workflows; </a:t>
            </a:r>
          </a:p>
          <a:p>
            <a:pPr marL="483306" lvl="1" indent="0">
              <a:buFont typeface="+mj-lt"/>
              <a:buNone/>
            </a:pPr>
            <a:r>
              <a:rPr lang="en-US" sz="1100" dirty="0">
                <a:latin typeface="Arial Narrow" panose="020B0606020202030204" pitchFamily="34" charset="0"/>
              </a:rPr>
              <a:t> * where, local adaptation will often be required and HIN exchange is not relevant. </a:t>
            </a:r>
          </a:p>
          <a:p>
            <a:pPr marL="483306" lvl="1" indent="0">
              <a:buFont typeface="+mj-lt"/>
              <a:buNone/>
            </a:pPr>
            <a:r>
              <a:rPr lang="en-US" sz="1100" dirty="0">
                <a:latin typeface="Arial Narrow" panose="020B0606020202030204" pitchFamily="34" charset="0"/>
              </a:rPr>
              <a:t> * Here, FHIM guidence can still help make FHIR profiles and extensions more consistent. </a:t>
            </a:r>
          </a:p>
          <a:p>
            <a:pPr marL="0" indent="0">
              <a:buFont typeface="+mj-lt"/>
              <a:buNone/>
            </a:pPr>
            <a:endParaRPr lang="en-US" sz="1100" dirty="0">
              <a:latin typeface="Arial Narrow" panose="020B0606020202030204" pitchFamily="34" charset="0"/>
            </a:endParaRPr>
          </a:p>
          <a:p>
            <a:pPr marL="0" indent="0">
              <a:buFont typeface="+mj-lt"/>
              <a:buNone/>
            </a:pPr>
            <a:r>
              <a:rPr lang="en-US" sz="1100" dirty="0">
                <a:latin typeface="Arial Narrow" panose="020B0606020202030204" pitchFamily="34" charset="0"/>
              </a:rPr>
              <a:t>- FHIM has the goal to enable better enterprise and N-HIN Nationwide healthcare information exchange interoperability </a:t>
            </a:r>
          </a:p>
          <a:p>
            <a:pPr marL="483306" lvl="1" indent="0">
              <a:buFont typeface="+mj-lt"/>
              <a:buNone/>
            </a:pPr>
            <a:r>
              <a:rPr lang="en-US" sz="1100" dirty="0">
                <a:latin typeface="Arial Narrow" panose="020B0606020202030204" pitchFamily="34" charset="0"/>
              </a:rPr>
              <a:t> * Supporting transfer-of-care and care-team management of shared patient information, such as,</a:t>
            </a:r>
          </a:p>
          <a:p>
            <a:pPr marL="483306" lvl="1" indent="0">
              <a:buFont typeface="+mj-lt"/>
              <a:buNone/>
            </a:pPr>
            <a:r>
              <a:rPr lang="en-US" sz="1100" dirty="0">
                <a:latin typeface="Arial Narrow" panose="020B0606020202030204" pitchFamily="34" charset="0"/>
              </a:rPr>
              <a:t> * Procedures, Allergies, Medications, Problems, Immunizations, Observations, test Results and Notes. </a:t>
            </a:r>
            <a:endParaRPr lang="en-US" sz="1100" b="1" dirty="0">
              <a:latin typeface="Arial Narrow" panose="020B0606020202030204" pitchFamily="34" charset="0"/>
            </a:endParaRPr>
          </a:p>
          <a:p>
            <a:pPr marL="0" indent="0" defTabSz="966612">
              <a:buFont typeface="+mj-lt"/>
              <a:buNone/>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FHIM can best be used in critical path projects where speed is essential. As an example, in the DoD and VA Cerner early stages FHIM can support ad-hoc </a:t>
            </a:r>
            <a:r>
              <a:rPr lang="en-US" sz="1100" dirty="0">
                <a:latin typeface="Arial Narrow" panose="020B0606020202030204" pitchFamily="34" charset="0"/>
                <a:cs typeface="Calibri" panose="020F0502020204030204" pitchFamily="34" charset="0"/>
              </a:rPr>
              <a:t>problem solving. For existing capabilities FHIM can provide a reality check for requirements verification and validation. As Cerner’s </a:t>
            </a:r>
            <a:r>
              <a:rPr lang="en-US" sz="1100" dirty="0" err="1">
                <a:latin typeface="Arial Narrow" panose="020B0606020202030204" pitchFamily="34" charset="0"/>
                <a:cs typeface="Calibri" panose="020F0502020204030204" pitchFamily="34" charset="0"/>
              </a:rPr>
              <a:t>HealthyIntent</a:t>
            </a:r>
            <a:r>
              <a:rPr lang="en-US" sz="1100" dirty="0">
                <a:latin typeface="Arial Narrow" panose="020B0606020202030204" pitchFamily="34" charset="0"/>
                <a:cs typeface="Calibri" panose="020F0502020204030204" pitchFamily="34" charset="0"/>
              </a:rPr>
              <a:t> data warehouse is developed, FHIM can quickly help determine data at rest and data in motion requirements and FHIR profiles and extensions. </a:t>
            </a:r>
            <a:endParaRPr lang="en-US" sz="1100" dirty="0">
              <a:solidFill>
                <a:srgbClr val="C00000"/>
              </a:solidFill>
              <a:latin typeface="Arial Narrow" panose="020B0606020202030204" pitchFamily="34" charset="0"/>
              <a:cs typeface="Calibri" panose="020F0502020204030204" pitchFamily="34" charset="0"/>
            </a:endParaRPr>
          </a:p>
          <a:p>
            <a:pPr marL="0" indent="0" defTabSz="966612">
              <a:buFont typeface="+mj-lt"/>
              <a:buNone/>
              <a:defRPr/>
            </a:pPr>
            <a:endParaRPr lang="en-US" sz="1100" dirty="0">
              <a:solidFill>
                <a:srgbClr val="C00000"/>
              </a:solidFill>
              <a:latin typeface="Arial Narrow" panose="020B0606020202030204" pitchFamily="34" charset="0"/>
              <a:cs typeface="Calibri" panose="020F0502020204030204" pitchFamily="34" charset="0"/>
            </a:endParaRPr>
          </a:p>
          <a:p>
            <a:pPr marL="0" indent="0" defTabSz="966612">
              <a:buFont typeface="+mj-lt"/>
              <a:buNone/>
              <a:defRPr/>
            </a:pPr>
            <a:r>
              <a:rPr lang="en-US" sz="1100" dirty="0">
                <a:solidFill>
                  <a:srgbClr val="C00000"/>
                </a:solidFill>
                <a:latin typeface="Arial Narrow" panose="020B0606020202030204" pitchFamily="34" charset="0"/>
                <a:cs typeface="Calibri" panose="020F0502020204030204" pitchFamily="34" charset="0"/>
              </a:rPr>
              <a:t>- FHIM can be foundational to the 21</a:t>
            </a:r>
            <a:r>
              <a:rPr lang="en-US" sz="1100" baseline="30000" dirty="0">
                <a:solidFill>
                  <a:srgbClr val="C00000"/>
                </a:solidFill>
                <a:latin typeface="Arial Narrow" panose="020B0606020202030204" pitchFamily="34" charset="0"/>
                <a:cs typeface="Calibri" panose="020F0502020204030204" pitchFamily="34" charset="0"/>
              </a:rPr>
              <a:t>st</a:t>
            </a:r>
            <a:r>
              <a:rPr lang="en-US" sz="1100" dirty="0">
                <a:solidFill>
                  <a:srgbClr val="C00000"/>
                </a:solidFill>
                <a:latin typeface="Arial Narrow" panose="020B0606020202030204" pitchFamily="34" charset="0"/>
                <a:cs typeface="Calibri" panose="020F0502020204030204" pitchFamily="34" charset="0"/>
              </a:rPr>
              <a:t> Century Cures Act interoperability; where, FHIM provides value as a data dictionary and grouper of data into clear, complete, concise and correct information in support of knowledge based systems’ analytics, reasoning and decision support. </a:t>
            </a:r>
          </a:p>
          <a:p>
            <a:pPr marL="0" indent="0">
              <a:buFont typeface="+mj-lt"/>
              <a:buNone/>
            </a:pPr>
            <a:endParaRPr lang="en-US" sz="1100" dirty="0">
              <a:latin typeface="Arial Narrow" panose="020B0606020202030204" pitchFamily="34" charset="0"/>
              <a:cs typeface="Calibri" panose="020F0502020204030204" pitchFamily="34" charset="0"/>
            </a:endParaRPr>
          </a:p>
          <a:p>
            <a:pPr marL="0" indent="0">
              <a:buFont typeface="+mj-lt"/>
              <a:buNone/>
            </a:pPr>
            <a:r>
              <a:rPr lang="en-US" sz="1100" dirty="0">
                <a:latin typeface="Arial Narrow" panose="020B0606020202030204" pitchFamily="34" charset="0"/>
                <a:cs typeface="Calibri" panose="020F0502020204030204" pitchFamily="34" charset="0"/>
              </a:rPr>
              <a:t>- The 21st Century Cures Act defines interoperability as</a:t>
            </a:r>
          </a:p>
          <a:p>
            <a:pPr marL="483306" lvl="1" indent="0">
              <a:buFont typeface="+mj-lt"/>
              <a:buNone/>
            </a:pPr>
            <a:r>
              <a:rPr lang="en-US" sz="1100" dirty="0">
                <a:latin typeface="Arial Narrow" panose="020B0606020202030204" pitchFamily="34" charset="0"/>
                <a:cs typeface="Calibri" panose="020F0502020204030204" pitchFamily="34" charset="0"/>
              </a:rPr>
              <a:t> 1. enabling the secure exchange of electronic medical records among health information technology without special effort on the part of the user;</a:t>
            </a:r>
          </a:p>
          <a:p>
            <a:pPr marL="483306" lvl="1" indent="0">
              <a:buFont typeface="+mj-lt"/>
              <a:buNone/>
            </a:pPr>
            <a:r>
              <a:rPr lang="en-US" sz="1100" dirty="0">
                <a:latin typeface="Arial Narrow" panose="020B0606020202030204" pitchFamily="34" charset="0"/>
                <a:cs typeface="Calibri" panose="020F0502020204030204" pitchFamily="34" charset="0"/>
              </a:rPr>
              <a:t> 2. allows for complete access, exchange, and use of all electronically accessible health information for authorized use under applicable local policy and State or Federal law; and </a:t>
            </a:r>
          </a:p>
          <a:p>
            <a:pPr marL="483306" lvl="1" indent="0">
              <a:buFont typeface="+mj-lt"/>
              <a:buNone/>
            </a:pPr>
            <a:r>
              <a:rPr lang="en-US" sz="1100" dirty="0">
                <a:latin typeface="Arial Narrow" panose="020B0606020202030204" pitchFamily="34" charset="0"/>
                <a:cs typeface="Calibri" panose="020F0502020204030204" pitchFamily="34" charset="0"/>
              </a:rPr>
              <a:t> 3. not constituting information blocking, as defined in the Cures Act section 3022(a). </a:t>
            </a:r>
          </a:p>
          <a:p>
            <a:pPr marL="0" indent="0">
              <a:buFont typeface="+mj-lt"/>
              <a:buNone/>
            </a:pPr>
            <a:endParaRPr lang="en-US" sz="1100" dirty="0">
              <a:latin typeface="Arial Narrow" panose="020B0606020202030204" pitchFamily="34" charset="0"/>
              <a:cs typeface="Calibri" panose="020F0502020204030204" pitchFamily="34" charset="0"/>
            </a:endParaRPr>
          </a:p>
          <a:p>
            <a:pPr marL="0" indent="0">
              <a:buFont typeface="+mj-lt"/>
              <a:buNone/>
            </a:pPr>
            <a:r>
              <a:rPr lang="en-US" sz="1100" dirty="0">
                <a:latin typeface="Arial Narrow" panose="020B0606020202030204" pitchFamily="34" charset="0"/>
                <a:cs typeface="Calibri" panose="020F0502020204030204" pitchFamily="34" charset="0"/>
              </a:rPr>
              <a:t>- FHIM has been used with IBM RSA Rational Software Architect designer tool, Sparx EA Enterprise Architect tool, MDHT model Driven Healthcare Tool and MDMI Model Driven Message Interface tool. The FHIM XMI exchange format is importable into most UML based tools.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b="1" dirty="0">
              <a:latin typeface="Arial Narrow" panose="020B0606020202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4</a:t>
            </a:fld>
            <a:endParaRPr lang="en-US"/>
          </a:p>
        </p:txBody>
      </p:sp>
      <p:sp>
        <p:nvSpPr>
          <p:cNvPr id="5" name="Date Placeholder 4">
            <a:extLst>
              <a:ext uri="{FF2B5EF4-FFF2-40B4-BE49-F238E27FC236}">
                <a16:creationId xmlns:a16="http://schemas.microsoft.com/office/drawing/2014/main" id="{82BA44AF-E7DA-4A6C-B3ED-C45A5F2DC0F4}"/>
              </a:ext>
            </a:extLst>
          </p:cNvPr>
          <p:cNvSpPr>
            <a:spLocks noGrp="1"/>
          </p:cNvSpPr>
          <p:nvPr>
            <p:ph type="dt" idx="1"/>
          </p:nvPr>
        </p:nvSpPr>
        <p:spPr/>
        <p:txBody>
          <a:bodyPr/>
          <a:lstStyle/>
          <a:p>
            <a:fld id="{2D74C854-E9FA-480D-B45A-A91F7A23F898}" type="datetime1">
              <a:rPr lang="en-US" smtClean="0"/>
              <a:t>2019-08-15</a:t>
            </a:fld>
            <a:endParaRPr lang="en-US"/>
          </a:p>
        </p:txBody>
      </p:sp>
    </p:spTree>
    <p:extLst>
      <p:ext uri="{BB962C8B-B14F-4D97-AF65-F5344CB8AC3E}">
        <p14:creationId xmlns:p14="http://schemas.microsoft.com/office/powerpoint/2010/main" val="327261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updated2018-12-27. 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Why is FHIM Valuable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focuses on the FHIM value proposition. </a:t>
            </a:r>
          </a:p>
          <a:p>
            <a:pPr marL="0" indent="0" algn="ctr" defTabSz="966612">
              <a:buFont typeface="+mj-lt"/>
              <a:buNone/>
              <a:defRPr/>
            </a:pPr>
            <a:endParaRPr lang="en-US" sz="1100" b="1" dirty="0">
              <a:latin typeface="Arial Narrow" panose="020B0606020202030204" pitchFamily="34" charset="0"/>
            </a:endParaRPr>
          </a:p>
          <a:p>
            <a:pPr marL="0" indent="0">
              <a:spcAft>
                <a:spcPts val="634"/>
              </a:spcAft>
              <a:buFont typeface="+mj-lt"/>
              <a:buNone/>
            </a:pPr>
            <a:r>
              <a:rPr lang="en-US" altLang="en-US" sz="1100" u="sng" dirty="0">
                <a:latin typeface="Arial Narrow" panose="020B0606020202030204" pitchFamily="34" charset="0"/>
                <a:cs typeface="Calibri" panose="020F0502020204030204" pitchFamily="34" charset="0"/>
              </a:rPr>
              <a:t>- The FHIM Federal Health Information model</a:t>
            </a:r>
            <a:r>
              <a:rPr lang="en-US" altLang="en-US" sz="1100" dirty="0">
                <a:latin typeface="Arial Narrow" panose="020B0606020202030204" pitchFamily="34" charset="0"/>
                <a:cs typeface="Calibri" panose="020F0502020204030204" pitchFamily="34" charset="0"/>
              </a:rPr>
              <a:t> d</a:t>
            </a:r>
            <a:r>
              <a:rPr lang="en-US" sz="1100" dirty="0">
                <a:latin typeface="Arial Narrow" panose="020B0606020202030204" pitchFamily="34" charset="0"/>
                <a:cs typeface="Calibri" panose="020F0502020204030204" pitchFamily="34" charset="0"/>
              </a:rPr>
              <a:t>elivers a vetted requirements information view of the highly complex and ever changing healthcare land-scape; where, FHIM has been created, verified and validated through over ten years of collaborative Modeling and Terminology meetings with the participation of federal, commercial and academic healthcare Subject Matter Experts. </a:t>
            </a:r>
          </a:p>
          <a:p>
            <a:pPr marL="0" indent="0">
              <a:spcAft>
                <a:spcPts val="634"/>
              </a:spcAft>
              <a:buFont typeface="+mj-lt"/>
              <a:buNone/>
            </a:pPr>
            <a:endParaRPr lang="en-US" altLang="en-US" sz="1100" u="sng" dirty="0">
              <a:latin typeface="Arial Narrow" panose="020B0606020202030204" pitchFamily="34" charset="0"/>
              <a:cs typeface="Calibri" panose="020F0502020204030204" pitchFamily="34" charset="0"/>
            </a:endParaRPr>
          </a:p>
          <a:p>
            <a:pPr marL="0" indent="0">
              <a:spcAft>
                <a:spcPts val="634"/>
              </a:spcAft>
              <a:buFont typeface="+mj-lt"/>
              <a:buNone/>
            </a:pPr>
            <a:r>
              <a:rPr lang="en-US" altLang="en-US" sz="1100" u="sng" dirty="0">
                <a:latin typeface="Arial Narrow" panose="020B0606020202030204" pitchFamily="34" charset="0"/>
                <a:cs typeface="Calibri" panose="020F0502020204030204" pitchFamily="34" charset="0"/>
              </a:rPr>
              <a:t>- Second</a:t>
            </a:r>
            <a:r>
              <a:rPr lang="en-US" altLang="en-US" sz="1100" dirty="0">
                <a:latin typeface="Arial Narrow" panose="020B0606020202030204" pitchFamily="34" charset="0"/>
                <a:cs typeface="Calibri" panose="020F0502020204030204" pitchFamily="34" charset="0"/>
              </a:rPr>
              <a:t>, the FHIM p</a:t>
            </a:r>
            <a:r>
              <a:rPr lang="en-US" sz="1100" dirty="0">
                <a:latin typeface="Arial Narrow" panose="020B0606020202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0" indent="0">
              <a:buFont typeface="+mj-lt"/>
              <a:buNone/>
            </a:pPr>
            <a:endParaRPr lang="en-US" sz="1100" u="sng" dirty="0">
              <a:latin typeface="Arial Narrow" panose="020B0606020202030204" pitchFamily="34" charset="0"/>
              <a:cs typeface="Calibri" panose="020F0502020204030204" pitchFamily="34" charset="0"/>
            </a:endParaRPr>
          </a:p>
          <a:p>
            <a:pPr marL="0" indent="0">
              <a:buFont typeface="+mj-lt"/>
              <a:buNone/>
            </a:pPr>
            <a:r>
              <a:rPr lang="en-US" sz="1100" u="sng" dirty="0">
                <a:latin typeface="Arial Narrow" panose="020B0606020202030204" pitchFamily="34" charset="0"/>
                <a:cs typeface="Calibri" panose="020F0502020204030204" pitchFamily="34" charset="0"/>
              </a:rPr>
              <a:t>- Third</a:t>
            </a:r>
            <a:r>
              <a:rPr lang="en-US" sz="1100" dirty="0">
                <a:latin typeface="Arial Narrow" panose="020B0606020202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 </a:t>
            </a:r>
          </a:p>
          <a:p>
            <a:pPr marL="0" indent="0" defTabSz="966612">
              <a:buFont typeface="+mj-lt"/>
              <a:buNone/>
            </a:pPr>
            <a:endParaRPr lang="en-US" sz="1100" dirty="0">
              <a:latin typeface="Arial Narrow" panose="020B0606020202030204" pitchFamily="34" charset="0"/>
              <a:cs typeface="Calibri" panose="020F0502020204030204" pitchFamily="34" charset="0"/>
            </a:endParaRPr>
          </a:p>
          <a:p>
            <a:pPr marL="0" indent="0" defTabSz="966612">
              <a:buFont typeface="+mj-lt"/>
              <a:buNone/>
            </a:pPr>
            <a:r>
              <a:rPr lang="en-US" sz="1100" dirty="0">
                <a:latin typeface="Arial Narrow" panose="020B0606020202030204" pitchFamily="34" charset="0"/>
                <a:cs typeface="Calibri" panose="020F0502020204030204" pitchFamily="34" charset="0"/>
              </a:rPr>
              <a:t>- Since 2016, the FHIM team has been working with the HL7 CIMI clinical information model initiative, Clinical Quality and Decision Support, Patient Care, Public Health, devices, SOA Service Oriented Architecture, vocabulary and EHR workgroups and the HSPC SOLOR SNOMED extension for LOINC and </a:t>
            </a:r>
            <a:r>
              <a:rPr lang="en-US" sz="1100" dirty="0" err="1">
                <a:latin typeface="Arial Narrow" panose="020B0606020202030204" pitchFamily="34" charset="0"/>
                <a:cs typeface="Calibri" panose="020F0502020204030204" pitchFamily="34" charset="0"/>
              </a:rPr>
              <a:t>RxNorm</a:t>
            </a:r>
            <a:r>
              <a:rPr lang="en-US" sz="1100" dirty="0">
                <a:latin typeface="Arial Narrow" panose="020B0606020202030204" pitchFamily="34" charset="0"/>
                <a:cs typeface="Calibri" panose="020F0502020204030204" pitchFamily="34" charset="0"/>
              </a:rPr>
              <a:t> initiative. Collectively they have defined a holistic approach to interoperability, to better support the 21st Century Cures Act. 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Service Oriented Architecture API application program interfaces and components suitable for service oriented platform run-time environments and user interfaces. </a:t>
            </a:r>
          </a:p>
          <a:p>
            <a:pPr marL="483306" lvl="1" indent="0" defTabSz="966612">
              <a:buFont typeface="+mj-lt"/>
              <a:buNone/>
              <a:defRPr/>
            </a:pPr>
            <a:endParaRPr lang="en-US" sz="1100" b="1" dirty="0">
              <a:latin typeface="Arial Narrow" panose="020B0606020202030204" pitchFamily="34" charset="0"/>
            </a:endParaRPr>
          </a:p>
          <a:p>
            <a:pPr marL="26106" lvl="0" indent="0" defTabSz="966612">
              <a:buFont typeface="+mj-lt"/>
              <a:buNone/>
              <a:defRPr/>
            </a:pPr>
            <a:r>
              <a:rPr lang="en-US" sz="1100" b="1" dirty="0">
                <a:latin typeface="Arial Narrow" panose="020B0606020202030204" pitchFamily="34" charset="0"/>
              </a:rPr>
              <a:t>- Value Proposition-1</a:t>
            </a:r>
            <a:r>
              <a:rPr lang="en-US" sz="1100" dirty="0">
                <a:latin typeface="Arial Narrow" panose="020B0606020202030204" pitchFamily="34" charset="0"/>
              </a:rPr>
              <a:t>: </a:t>
            </a:r>
            <a:r>
              <a:rPr lang="en-US" sz="1100" u="sng" dirty="0">
                <a:latin typeface="Arial Narrow" panose="020B0606020202030204" pitchFamily="34" charset="0"/>
              </a:rPr>
              <a:t>FHIM, CIMI and SOLOR compliant domain-specific clinical Archetypes, clinical statement Patterns and detailed clinical models</a:t>
            </a:r>
            <a:r>
              <a:rPr lang="en-US" sz="1100" dirty="0">
                <a:latin typeface="Arial Narrow" panose="020B0606020202030204" pitchFamily="34" charset="0"/>
              </a:rPr>
              <a:t> with clinical and implementation context-specific datatypes and value sets, simplify implementers’ and clinical informaticists’ tasks. A reference archetype is a domain’s generic superset of attributes, refined into sub-domain patterns and . ultimately refined into specific DCM detailed clinical models. Also </a:t>
            </a:r>
            <a:r>
              <a:rPr lang="en-US" sz="1100" b="0" baseline="0" dirty="0">
                <a:latin typeface="Arial Narrow" panose="020B0606020202030204" pitchFamily="34" charset="0"/>
              </a:rPr>
              <a:t>note that</a:t>
            </a:r>
            <a:r>
              <a:rPr lang="en-US" sz="1100" b="0" dirty="0">
                <a:latin typeface="Arial Narrow" panose="020B0606020202030204" pitchFamily="34" charset="0"/>
              </a:rPr>
              <a:t> healthcare and the bulk of FHIM content is international. However, US standards, </a:t>
            </a:r>
            <a:r>
              <a:rPr lang="en-US" sz="1100" b="0" baseline="0" dirty="0">
                <a:latin typeface="Arial Narrow" panose="020B0606020202030204" pitchFamily="34" charset="0"/>
              </a:rPr>
              <a:t>such as </a:t>
            </a:r>
            <a:r>
              <a:rPr lang="en-US" sz="1100" b="0" baseline="0" dirty="0" err="1">
                <a:latin typeface="Arial Narrow" panose="020B0606020202030204" pitchFamily="34" charset="0"/>
              </a:rPr>
              <a:t>RxNorm</a:t>
            </a:r>
            <a:r>
              <a:rPr lang="en-US" sz="1100" b="0" baseline="0" dirty="0">
                <a:latin typeface="Arial Narrow" panose="020B0606020202030204" pitchFamily="34" charset="0"/>
              </a:rPr>
              <a:t>,</a:t>
            </a:r>
            <a:r>
              <a:rPr lang="en-US" sz="1100" b="0" dirty="0">
                <a:latin typeface="Arial Narrow" panose="020B0606020202030204" pitchFamily="34" charset="0"/>
              </a:rPr>
              <a:t> are used, when </a:t>
            </a:r>
            <a:r>
              <a:rPr lang="en-US" sz="1100" b="0" baseline="0" dirty="0">
                <a:latin typeface="Arial Narrow" panose="020B0606020202030204" pitchFamily="34" charset="0"/>
              </a:rPr>
              <a:t>International standards are not available. </a:t>
            </a:r>
            <a:endParaRPr lang="en-US" sz="1100" dirty="0">
              <a:latin typeface="Arial Narrow" panose="020B0606020202030204" pitchFamily="34" charset="0"/>
            </a:endParaRP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Proposition-2</a:t>
            </a:r>
            <a:r>
              <a:rPr lang="en-US" sz="1100" dirty="0">
                <a:latin typeface="Arial Narrow" panose="020B0606020202030204" pitchFamily="34" charset="0"/>
              </a:rPr>
              <a:t>: </a:t>
            </a:r>
            <a:r>
              <a:rPr lang="en-US" sz="1100" u="sng" dirty="0">
                <a:latin typeface="Arial Narrow" panose="020B0606020202030204" pitchFamily="34" charset="0"/>
              </a:rPr>
              <a:t>Consistency across Implementations</a:t>
            </a:r>
            <a:r>
              <a:rPr lang="en-US" sz="1100" dirty="0">
                <a:latin typeface="Arial Narrow" panose="020B0606020202030204" pitchFamily="34" charset="0"/>
              </a:rPr>
              <a:t>: where, FHIM, CIMI, EHR-S FM and SOLOR logical specifications can </a:t>
            </a:r>
            <a:r>
              <a:rPr lang="en-US" sz="1100" u="sng" dirty="0">
                <a:latin typeface="Arial Narrow" panose="020B0606020202030204" pitchFamily="34" charset="0"/>
              </a:rPr>
              <a:t>improve platform specific implementation models</a:t>
            </a:r>
            <a:r>
              <a:rPr lang="en-US" sz="1100" dirty="0">
                <a:latin typeface="Arial Narrow" panose="020B0606020202030204" pitchFamily="34" charset="0"/>
              </a:rPr>
              <a:t>, such as HL7 FHIR, C-CDA and V2 message interoperability. </a:t>
            </a: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Proposition-3</a:t>
            </a:r>
            <a:r>
              <a:rPr lang="en-US" sz="1100" dirty="0">
                <a:latin typeface="Arial Narrow" panose="020B0606020202030204" pitchFamily="34" charset="0"/>
              </a:rPr>
              <a:t>: </a:t>
            </a:r>
            <a:r>
              <a:rPr lang="en-US" sz="1100" u="sng" dirty="0">
                <a:latin typeface="Arial Narrow" panose="020B0606020202030204" pitchFamily="34" charset="0"/>
              </a:rPr>
              <a:t>Minimize mapping costs and mapping errors</a:t>
            </a:r>
            <a:r>
              <a:rPr lang="en-US" sz="1100" dirty="0">
                <a:latin typeface="Arial Narrow" panose="020B0606020202030204" pitchFamily="34" charset="0"/>
              </a:rPr>
              <a:t>; where, </a:t>
            </a:r>
            <a:r>
              <a:rPr lang="en-US" sz="1100" u="sng" dirty="0">
                <a:latin typeface="Arial Narrow" panose="020B0606020202030204" pitchFamily="34" charset="0"/>
              </a:rPr>
              <a:t>consistent semantics-and-granularity </a:t>
            </a:r>
            <a:r>
              <a:rPr lang="en-US" sz="1100" dirty="0">
                <a:latin typeface="Arial Narrow" panose="020B0606020202030204" pitchFamily="34" charset="0"/>
              </a:rPr>
              <a:t>from FHIM and CIMI structures with SOLOR terminology bindings of value-and-code sets can maintain clinical meaning across data-sharing applications. </a:t>
            </a: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Proposition-4</a:t>
            </a:r>
            <a:r>
              <a:rPr lang="en-US" sz="1100" dirty="0">
                <a:latin typeface="Arial Narrow" panose="020B0606020202030204" pitchFamily="34" charset="0"/>
              </a:rPr>
              <a:t>: Model Driven Development, maintenance and Reuse of Service Oriented Component Based Architectures enable the </a:t>
            </a:r>
            <a:r>
              <a:rPr lang="en-US" sz="1100" u="sng" dirty="0">
                <a:latin typeface="Arial Narrow" panose="020B0606020202030204" pitchFamily="34" charset="0"/>
              </a:rPr>
              <a:t>faster construction of higher quality and lower cost systems and mobile applications</a:t>
            </a:r>
            <a:r>
              <a:rPr lang="en-US" sz="1100" dirty="0">
                <a:latin typeface="Arial Narrow" panose="020B0606020202030204" pitchFamily="34" charset="0"/>
              </a:rPr>
              <a:t>; where, these faster, better, cheaper SOA APIs and components can increase value across the entire healthcare IT land-scape. </a:t>
            </a:r>
            <a:endParaRPr lang="en-US" sz="1100" b="1" dirty="0">
              <a:latin typeface="Arial Narrow" panose="020B0606020202030204" pitchFamily="34" charset="0"/>
            </a:endParaRPr>
          </a:p>
          <a:p>
            <a:pPr marL="26106" lvl="0" indent="0">
              <a:buFont typeface="+mj-lt"/>
              <a:buNone/>
            </a:pPr>
            <a:endParaRPr lang="en-US" sz="1100" b="1" dirty="0">
              <a:latin typeface="Arial Narrow" panose="020B0606020202030204" pitchFamily="34" charset="0"/>
            </a:endParaRPr>
          </a:p>
          <a:p>
            <a:pPr marL="26106" lvl="0" indent="0">
              <a:buFont typeface="+mj-lt"/>
              <a:buNone/>
            </a:pPr>
            <a:r>
              <a:rPr lang="en-US" sz="1100" b="1" dirty="0">
                <a:latin typeface="Arial Narrow" panose="020B0606020202030204" pitchFamily="34" charset="0"/>
              </a:rPr>
              <a:t>- Value Proposition-5</a:t>
            </a:r>
            <a:r>
              <a:rPr lang="en-US" sz="1100" dirty="0">
                <a:latin typeface="Arial Narrow" panose="020B0606020202030204" pitchFamily="34" charset="0"/>
              </a:rPr>
              <a:t>: </a:t>
            </a:r>
            <a:r>
              <a:rPr lang="en-US" sz="1100" u="sng" dirty="0">
                <a:latin typeface="Arial Narrow" panose="020B0606020202030204" pitchFamily="34" charset="0"/>
              </a:rPr>
              <a:t>Better Outcomes</a:t>
            </a:r>
            <a:r>
              <a:rPr lang="en-US" sz="1100" dirty="0">
                <a:latin typeface="Arial Narrow" panose="020B0606020202030204" pitchFamily="34" charset="0"/>
              </a:rPr>
              <a:t>, including</a:t>
            </a:r>
          </a:p>
          <a:p>
            <a:pPr marL="509412" lvl="1" indent="0" defTabSz="966612">
              <a:buFont typeface="+mj-lt"/>
              <a:buNone/>
              <a:defRPr/>
            </a:pPr>
            <a:r>
              <a:rPr lang="en-US" sz="1100" dirty="0">
                <a:latin typeface="Arial Narrow" panose="020B0606020202030204" pitchFamily="34" charset="0"/>
              </a:rPr>
              <a:t> * happier and healthier patient and happier and more effective; healthcare providers; where, </a:t>
            </a:r>
          </a:p>
          <a:p>
            <a:pPr marL="509412" lvl="1" indent="0" defTabSz="966612">
              <a:buFont typeface="+mj-lt"/>
              <a:buNone/>
              <a:defRPr/>
            </a:pPr>
            <a:r>
              <a:rPr lang="en-US" sz="1100" dirty="0">
                <a:latin typeface="Arial Narrow" panose="020B0606020202030204" pitchFamily="34" charset="0"/>
              </a:rPr>
              <a:t> * Quality shared data improves Learning Health Systems’ analytics, reasoning and decision support system algorithms</a:t>
            </a:r>
          </a:p>
          <a:p>
            <a:pPr marL="992718" lvl="2" indent="0">
              <a:buFont typeface="+mj-lt"/>
              <a:buNone/>
            </a:pPr>
            <a:r>
              <a:rPr lang="en-US" sz="1100" dirty="0">
                <a:latin typeface="Arial Narrow" panose="020B0606020202030204" pitchFamily="34" charset="0"/>
              </a:rPr>
              <a:t> + Improve the quality and safety of healthcare and decrease the cost of healthcare. </a:t>
            </a:r>
          </a:p>
          <a:p>
            <a:pPr marL="992718" lvl="2" indent="0">
              <a:buFont typeface="+mj-lt"/>
              <a:buNone/>
            </a:pPr>
            <a:r>
              <a:rPr lang="en-US" sz="1100" dirty="0">
                <a:latin typeface="Arial Narrow" panose="020B0606020202030204" pitchFamily="34" charset="0"/>
              </a:rPr>
              <a:t> + These Quality improvements Enable faster benefits management and</a:t>
            </a:r>
          </a:p>
          <a:p>
            <a:pPr marL="992718" lvl="2" indent="0">
              <a:buFont typeface="+mj-lt"/>
              <a:buNone/>
            </a:pPr>
            <a:r>
              <a:rPr lang="en-US" sz="1100" dirty="0">
                <a:latin typeface="Arial Narrow" panose="020B0606020202030204" pitchFamily="34" charset="0"/>
              </a:rPr>
              <a:t> </a:t>
            </a:r>
            <a:r>
              <a:rPr lang="en-US" sz="1100" baseline="0" dirty="0">
                <a:latin typeface="Arial Narrow" panose="020B0606020202030204" pitchFamily="34" charset="0"/>
              </a:rPr>
              <a:t>+ </a:t>
            </a:r>
            <a:r>
              <a:rPr lang="en-US" sz="1100" dirty="0">
                <a:latin typeface="Arial Narrow" panose="020B0606020202030204" pitchFamily="34" charset="0"/>
              </a:rPr>
              <a:t>Higher patient quality of care and patient safety at lower cost resulting in </a:t>
            </a:r>
          </a:p>
          <a:p>
            <a:pPr marL="992718" lvl="2" indent="0">
              <a:buFont typeface="+mj-lt"/>
              <a:buNone/>
            </a:pPr>
            <a:r>
              <a:rPr lang="en-US" sz="1100" dirty="0">
                <a:latin typeface="Arial Narrow" panose="020B0606020202030204" pitchFamily="34" charset="0"/>
              </a:rPr>
              <a:t> + the entire healthcare ecosystem being more efficient and effective. </a:t>
            </a:r>
          </a:p>
          <a:p>
            <a:pPr marL="992718" lvl="2" indent="0">
              <a:buFont typeface="+mj-lt"/>
              <a:buNone/>
            </a:pPr>
            <a:r>
              <a:rPr lang="en-US" sz="1100" dirty="0">
                <a:latin typeface="Arial Narrow" panose="020B0606020202030204" pitchFamily="34" charset="0"/>
              </a:rPr>
              <a:t> + Model driven architecture, development and sustainment enables consistent and requirements traceable audit-ready SOA service oriented architecture traceability to legislation, regulations, policies and standards. </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5</a:t>
            </a:fld>
            <a:endParaRPr lang="en-US"/>
          </a:p>
        </p:txBody>
      </p:sp>
      <p:sp>
        <p:nvSpPr>
          <p:cNvPr id="5" name="Date Placeholder 4">
            <a:extLst>
              <a:ext uri="{FF2B5EF4-FFF2-40B4-BE49-F238E27FC236}">
                <a16:creationId xmlns:a16="http://schemas.microsoft.com/office/drawing/2014/main" id="{66AE18CA-8AEA-49B9-8A01-BE506A123B9B}"/>
              </a:ext>
            </a:extLst>
          </p:cNvPr>
          <p:cNvSpPr>
            <a:spLocks noGrp="1"/>
          </p:cNvSpPr>
          <p:nvPr>
            <p:ph type="dt" idx="1"/>
          </p:nvPr>
        </p:nvSpPr>
        <p:spPr/>
        <p:txBody>
          <a:bodyPr/>
          <a:lstStyle/>
          <a:p>
            <a:fld id="{B8887240-7FEB-4BDB-AE99-FA94D1DD0C3F}" type="datetime1">
              <a:rPr lang="en-US" smtClean="0"/>
              <a:t>2019-08-15</a:t>
            </a:fld>
            <a:endParaRPr lang="en-US"/>
          </a:p>
        </p:txBody>
      </p:sp>
    </p:spTree>
    <p:extLst>
      <p:ext uri="{BB962C8B-B14F-4D97-AF65-F5344CB8AC3E}">
        <p14:creationId xmlns:p14="http://schemas.microsoft.com/office/powerpoint/2010/main" val="22609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Video was updated2018-12-24. Audio Script last updated 2019-03-25. </a:t>
            </a:r>
          </a:p>
          <a:p>
            <a:pPr marL="0" marR="0" lvl="0" indent="0" algn="ctr" defTabSz="966612" rtl="0" eaLnBrk="1" fontAlgn="auto" latinLnBrk="0" hangingPunct="1">
              <a:lnSpc>
                <a:spcPct val="100000"/>
              </a:lnSpc>
              <a:spcBef>
                <a:spcPts val="0"/>
              </a:spcBef>
              <a:spcAft>
                <a:spcPts val="0"/>
              </a:spcAft>
              <a:buClrTx/>
              <a:buSzTx/>
              <a:buFont typeface="+mj-lt"/>
              <a:buNone/>
              <a:tabLst/>
              <a:defRPr/>
            </a:pPr>
            <a:r>
              <a:rPr lang="en-US" sz="1100" b="0" dirty="0">
                <a:latin typeface="Arial Narrow" panose="020B0606020202030204" pitchFamily="34" charset="0"/>
              </a:rPr>
              <a:t>Paragraph outline numbers correspond to automation steps. </a:t>
            </a:r>
          </a:p>
          <a:p>
            <a:pPr marL="0" indent="0" algn="ctr" defTabSz="966612">
              <a:buFont typeface="+mj-lt"/>
              <a:buNone/>
              <a:defRPr/>
            </a:pPr>
            <a:endParaRPr lang="en-US" sz="1100" b="1" dirty="0">
              <a:latin typeface="Arial Narrow" panose="020B0606020202030204" pitchFamily="34" charset="0"/>
            </a:endParaRPr>
          </a:p>
          <a:p>
            <a:pPr marL="0" indent="0" algn="l" defTabSz="966612">
              <a:buFont typeface="+mj-lt"/>
              <a:buNone/>
              <a:defRPr/>
            </a:pPr>
            <a:r>
              <a:rPr lang="en-US" sz="1100" b="1" dirty="0">
                <a:latin typeface="Arial Narrow" panose="020B0606020202030204" pitchFamily="34" charset="0"/>
              </a:rPr>
              <a:t>Training Objective</a:t>
            </a:r>
            <a:r>
              <a:rPr lang="en-US" sz="1100" b="0" dirty="0">
                <a:latin typeface="Arial Narrow" panose="020B0606020202030204" pitchFamily="34" charset="0"/>
              </a:rPr>
              <a:t>: “</a:t>
            </a:r>
            <a:r>
              <a:rPr lang="en-US" sz="1100" b="0" u="sng" dirty="0">
                <a:latin typeface="Arial Narrow" panose="020B0606020202030204" pitchFamily="34" charset="0"/>
              </a:rPr>
              <a:t>Where are FHIM’s Collaboration Websites Deep Dive</a:t>
            </a:r>
            <a:r>
              <a:rPr lang="en-US" sz="1100" b="0" dirty="0">
                <a:latin typeface="Arial Narrow" panose="020B0606020202030204" pitchFamily="34" charset="0"/>
              </a:rPr>
              <a:t>”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enumerates where key FHIM artefacts can be found. </a:t>
            </a:r>
          </a:p>
          <a:p>
            <a:pPr marL="0" indent="0">
              <a:buFont typeface="+mj-lt"/>
              <a:buNone/>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In the context of FHIM development by a virtual team of modelers and subject matter experts participating in teleconferences and strategic face-to-face meetings,</a:t>
            </a:r>
            <a:r>
              <a:rPr lang="en-US" sz="1100" baseline="0" dirty="0">
                <a:latin typeface="Arial Narrow" panose="020B0606020202030204" pitchFamily="34" charset="0"/>
              </a:rPr>
              <a:t> </a:t>
            </a:r>
            <a:r>
              <a:rPr lang="en-US" sz="1100" dirty="0">
                <a:latin typeface="Arial Narrow" panose="020B0606020202030204" pitchFamily="34" charset="0"/>
              </a:rPr>
              <a:t>this video answers the operative question “Where are the FHIM Team’s repository, website and training materials? </a:t>
            </a:r>
            <a:endParaRPr lang="en-US" altLang="en-US" sz="1100" dirty="0">
              <a:latin typeface="Arial Narrow" panose="020B0606020202030204" pitchFamily="34" charset="0"/>
            </a:endParaRP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FHIM was developed with U. S. Federal government funding and is freely available and free to use. A Creative commons documentation license and/or Apache 2 software license is suggested for FHIM follow-on use. </a:t>
            </a: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GitHub is the official FHIM open source repository; where, </a:t>
            </a:r>
          </a:p>
          <a:p>
            <a:pPr marL="483306" lvl="1" indent="0" defTabSz="966612">
              <a:buFont typeface="+mj-lt"/>
              <a:buNone/>
              <a:defRPr/>
            </a:pPr>
            <a:r>
              <a:rPr lang="en-US" altLang="en-US" sz="1100" dirty="0">
                <a:latin typeface="Arial Narrow" panose="020B0606020202030204" pitchFamily="34" charset="0"/>
              </a:rPr>
              <a:t> * You will be asked to establish a login, so you can contribute comments and content; but, You do NOT need to login for viewing and downloads. </a:t>
            </a:r>
          </a:p>
          <a:p>
            <a:pPr marL="483306" lvl="1" indent="0" defTabSz="966612">
              <a:buFont typeface="+mj-lt"/>
              <a:buNone/>
              <a:defRPr/>
            </a:pPr>
            <a:r>
              <a:rPr lang="en-US" altLang="en-US" sz="1100" dirty="0">
                <a:latin typeface="Arial Narrow" panose="020B0606020202030204" pitchFamily="34" charset="0"/>
              </a:rPr>
              <a:t> * We appreciate your setting up a login so we can know who is using FHIM. </a:t>
            </a:r>
          </a:p>
          <a:p>
            <a:pPr marL="483306" lvl="1" indent="0" defTabSz="966612">
              <a:buFont typeface="+mj-lt"/>
              <a:buNone/>
              <a:defRPr/>
            </a:pPr>
            <a:r>
              <a:rPr lang="en-US" altLang="en-US" sz="1100" dirty="0">
                <a:latin typeface="Arial Narrow" panose="020B0606020202030204" pitchFamily="34" charset="0"/>
              </a:rPr>
              <a:t> * We would also appreciate your sharing testimonials on how you use FHIM and its value to you or your organization. </a:t>
            </a:r>
          </a:p>
          <a:p>
            <a:pPr marL="0" indent="0" defTabSz="966612">
              <a:buFont typeface="+mj-lt"/>
              <a:buNone/>
              <a:defRPr/>
            </a:pPr>
            <a:endParaRPr lang="en-US" altLang="en-US" sz="1100" dirty="0">
              <a:latin typeface="Arial Narrow" panose="020B0606020202030204" pitchFamily="34" charset="0"/>
            </a:endParaRPr>
          </a:p>
          <a:p>
            <a:pPr marL="0" indent="0" defTabSz="966612">
              <a:buFont typeface="+mj-lt"/>
              <a:buNone/>
              <a:defRPr/>
            </a:pPr>
            <a:r>
              <a:rPr lang="en-US" altLang="en-US" sz="1100" dirty="0">
                <a:latin typeface="Arial Narrow" panose="020B0606020202030204" pitchFamily="34" charset="0"/>
              </a:rPr>
              <a:t>- The FHIM website publishes the most current </a:t>
            </a:r>
            <a:r>
              <a:rPr lang="en-US" altLang="en-US" sz="1100" dirty="0" err="1">
                <a:latin typeface="Arial Narrow" panose="020B0606020202030204" pitchFamily="34" charset="0"/>
              </a:rPr>
              <a:t>GiTHub</a:t>
            </a:r>
            <a:r>
              <a:rPr lang="en-US" altLang="en-US" sz="1100" dirty="0">
                <a:latin typeface="Arial Narrow" panose="020B0606020202030204" pitchFamily="34" charset="0"/>
              </a:rPr>
              <a:t> FHIM content. </a:t>
            </a:r>
          </a:p>
          <a:p>
            <a:pPr marL="241653" indent="-241653" defTabSz="966612">
              <a:buFont typeface="+mj-lt"/>
              <a:buAutoNum type="arabicPeriod"/>
              <a:defRPr/>
            </a:pPr>
            <a:endParaRPr lang="en-US" alt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6</a:t>
            </a:fld>
            <a:endParaRPr lang="en-US"/>
          </a:p>
        </p:txBody>
      </p:sp>
      <p:sp>
        <p:nvSpPr>
          <p:cNvPr id="5" name="Date Placeholder 4">
            <a:extLst>
              <a:ext uri="{FF2B5EF4-FFF2-40B4-BE49-F238E27FC236}">
                <a16:creationId xmlns:a16="http://schemas.microsoft.com/office/drawing/2014/main" id="{85859B86-2545-4CEF-8FA5-5EBC41FFA52B}"/>
              </a:ext>
            </a:extLst>
          </p:cNvPr>
          <p:cNvSpPr>
            <a:spLocks noGrp="1"/>
          </p:cNvSpPr>
          <p:nvPr>
            <p:ph type="dt" idx="1"/>
          </p:nvPr>
        </p:nvSpPr>
        <p:spPr/>
        <p:txBody>
          <a:bodyPr/>
          <a:lstStyle/>
          <a:p>
            <a:fld id="{2A0785E5-0D07-4C3E-ABE3-47C583E1FC70}" type="datetime1">
              <a:rPr lang="en-US" smtClean="0"/>
              <a:t>2019-08-15</a:t>
            </a:fld>
            <a:endParaRPr lang="en-US"/>
          </a:p>
        </p:txBody>
      </p:sp>
    </p:spTree>
    <p:extLst>
      <p:ext uri="{BB962C8B-B14F-4D97-AF65-F5344CB8AC3E}">
        <p14:creationId xmlns:p14="http://schemas.microsoft.com/office/powerpoint/2010/main" val="159618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dirty="0">
                <a:latin typeface="Arial Narrow" panose="020B0606020202030204" pitchFamily="34" charset="0"/>
              </a:rPr>
              <a:t>Video last updated 2018-12-25. </a:t>
            </a:r>
            <a:r>
              <a:rPr lang="en-US" sz="1100" b="0" dirty="0">
                <a:latin typeface="Arial Narrow" panose="020B0606020202030204" pitchFamily="34" charset="0"/>
              </a:rPr>
              <a:t>Audio Script last updated 2019-03-25. </a:t>
            </a:r>
          </a:p>
          <a:p>
            <a:pPr marL="0" marR="0" lvl="0" indent="0" algn="ctr" defTabSz="966612" rtl="0" eaLnBrk="1" fontAlgn="auto" latinLnBrk="0" hangingPunct="1">
              <a:lnSpc>
                <a:spcPct val="100000"/>
              </a:lnSpc>
              <a:spcBef>
                <a:spcPts val="0"/>
              </a:spcBef>
              <a:spcAft>
                <a:spcPts val="0"/>
              </a:spcAft>
              <a:buClrTx/>
              <a:buSzTx/>
              <a:buFontTx/>
              <a:buNone/>
              <a:tabLst/>
              <a:defRPr/>
            </a:pPr>
            <a:r>
              <a:rPr lang="en-US" sz="1100" b="0" dirty="0">
                <a:latin typeface="Arial Narrow" panose="020B0606020202030204" pitchFamily="34" charset="0"/>
              </a:rPr>
              <a:t>Paragraph outline numbers correspond to automation steps. </a:t>
            </a:r>
          </a:p>
          <a:p>
            <a:pPr algn="ctr" defTabSz="966612">
              <a:defRPr/>
            </a:pPr>
            <a:endParaRPr lang="en-US" sz="1100" b="1" dirty="0">
              <a:latin typeface="Arial Narrow" panose="020B0606020202030204" pitchFamily="34" charset="0"/>
            </a:endParaRPr>
          </a:p>
          <a:p>
            <a:pPr algn="l" defTabSz="966612">
              <a:defRPr/>
            </a:pPr>
            <a:r>
              <a:rPr lang="en-US" sz="1100" b="1" dirty="0">
                <a:latin typeface="Arial Narrow" panose="020B0606020202030204" pitchFamily="34" charset="0"/>
              </a:rPr>
              <a:t>Training Objective</a:t>
            </a:r>
            <a:r>
              <a:rPr lang="en-US" sz="1100" b="0" dirty="0">
                <a:latin typeface="Arial Narrow" panose="020B0606020202030204" pitchFamily="34" charset="0"/>
              </a:rPr>
              <a:t>: “Who is on the FHIM Team Deep Dive” </a:t>
            </a:r>
            <a:r>
              <a:rPr lang="en-US" sz="1100" b="0" i="0" u="none" kern="1200" dirty="0">
                <a:solidFill>
                  <a:schemeClr val="tx1"/>
                </a:solidFill>
                <a:effectLst/>
                <a:latin typeface="+mn-lt"/>
                <a:ea typeface="+mn-ea"/>
                <a:cs typeface="+mn-cs"/>
              </a:rPr>
              <a:t>training video </a:t>
            </a:r>
            <a:r>
              <a:rPr lang="en-US" sz="1100" b="0" dirty="0">
                <a:latin typeface="Arial Narrow" panose="020B0606020202030204" pitchFamily="34" charset="0"/>
              </a:rPr>
              <a:t>identifies </a:t>
            </a:r>
            <a:r>
              <a:rPr lang="en-US" sz="1100" dirty="0">
                <a:latin typeface="Arial Narrow" panose="020B0606020202030204" pitchFamily="34" charset="0"/>
              </a:rPr>
              <a:t>the key FHIM Team points of contact, their roles and their organizations. </a:t>
            </a:r>
          </a:p>
          <a:p>
            <a:pPr algn="l" defTabSz="966612">
              <a:defRPr/>
            </a:pPr>
            <a:endParaRPr lang="en-US" sz="1100" dirty="0">
              <a:latin typeface="Arial Narrow" panose="020B0606020202030204" pitchFamily="34" charset="0"/>
            </a:endParaRPr>
          </a:p>
          <a:p>
            <a:pPr marL="0" indent="0" defTabSz="966612">
              <a:buFont typeface="+mj-lt"/>
              <a:buNone/>
              <a:defRPr/>
            </a:pPr>
            <a:r>
              <a:rPr lang="en-US" sz="1100" dirty="0">
                <a:latin typeface="Arial Narrow" panose="020B0606020202030204" pitchFamily="34" charset="0"/>
              </a:rPr>
              <a:t>- Since 2008, the FHIM Federal Health Information Model was sponsored by the </a:t>
            </a:r>
            <a:r>
              <a:rPr lang="en-US" sz="1100" b="0" dirty="0">
                <a:latin typeface="Arial Narrow" panose="020B0606020202030204" pitchFamily="34" charset="0"/>
              </a:rPr>
              <a:t>U. S. Department of Health &amp; Human Services </a:t>
            </a:r>
            <a:r>
              <a:rPr lang="en-US" sz="1100" b="1" dirty="0">
                <a:latin typeface="Arial Narrow" panose="020B0606020202030204" pitchFamily="34" charset="0"/>
              </a:rPr>
              <a:t>(HHS)</a:t>
            </a:r>
            <a:r>
              <a:rPr lang="en-US" sz="1100" dirty="0">
                <a:latin typeface="Arial Narrow" panose="020B0606020202030204" pitchFamily="34" charset="0"/>
              </a:rPr>
              <a:t> </a:t>
            </a:r>
            <a:r>
              <a:rPr lang="en-US" sz="1100" b="0" dirty="0">
                <a:latin typeface="Arial Narrow" panose="020B0606020202030204" pitchFamily="34" charset="0"/>
              </a:rPr>
              <a:t>Federal Health Architecture </a:t>
            </a:r>
            <a:r>
              <a:rPr lang="en-US" sz="1100" b="1" dirty="0">
                <a:latin typeface="Arial Narrow" panose="020B0606020202030204" pitchFamily="34" charset="0"/>
              </a:rPr>
              <a:t>(FHA). </a:t>
            </a:r>
          </a:p>
          <a:p>
            <a:pPr marL="0" indent="0" defTabSz="966612">
              <a:buFont typeface="+mj-lt"/>
              <a:buNone/>
              <a:defRPr/>
            </a:pPr>
            <a:r>
              <a:rPr lang="en-US" sz="1100" b="0" dirty="0">
                <a:latin typeface="Arial Narrow" panose="020B0606020202030204" pitchFamily="34" charset="0"/>
              </a:rPr>
              <a:t>- In 2004,the FHA office was established as an Office of Management and Budget E-Government Line of Business. </a:t>
            </a:r>
          </a:p>
          <a:p>
            <a:pPr marL="0" indent="0" defTabSz="966612">
              <a:buFont typeface="+mj-lt"/>
              <a:buNone/>
              <a:defRPr/>
            </a:pPr>
            <a:r>
              <a:rPr lang="en-US" sz="1100" b="0" dirty="0">
                <a:latin typeface="Arial Narrow" panose="020B0606020202030204" pitchFamily="34" charset="0"/>
              </a:rPr>
              <a:t>- The FHA office </a:t>
            </a:r>
            <a:r>
              <a:rPr lang="en-US" sz="1100" dirty="0">
                <a:latin typeface="Arial Narrow" panose="020B0606020202030204" pitchFamily="34" charset="0"/>
              </a:rPr>
              <a:t>reached out to more than 20 federal agencies to advance the national health IT agenda by bringing together the decision makers in federal health IT for inter-agency collaboration on </a:t>
            </a:r>
            <a:r>
              <a:rPr lang="en-US" sz="1100" b="0" dirty="0">
                <a:latin typeface="Arial Narrow" panose="020B0606020202030204" pitchFamily="34" charset="0"/>
              </a:rPr>
              <a:t>health information exchange </a:t>
            </a:r>
            <a:r>
              <a:rPr lang="en-US" sz="1100" b="1" dirty="0">
                <a:latin typeface="Arial Narrow" panose="020B0606020202030204" pitchFamily="34" charset="0"/>
              </a:rPr>
              <a:t>(HIE)</a:t>
            </a:r>
            <a:r>
              <a:rPr lang="en-US" sz="1100" dirty="0">
                <a:latin typeface="Arial Narrow" panose="020B0606020202030204" pitchFamily="34" charset="0"/>
              </a:rPr>
              <a:t>,. </a:t>
            </a:r>
          </a:p>
          <a:p>
            <a:pPr marL="0" indent="0" defTabSz="966612">
              <a:buFont typeface="+mj-lt"/>
              <a:buNone/>
              <a:defRPr/>
            </a:pPr>
            <a:r>
              <a:rPr lang="en-US" sz="1100" dirty="0">
                <a:latin typeface="Arial Narrow" panose="020B0606020202030204" pitchFamily="34" charset="0"/>
              </a:rPr>
              <a:t>- FHIM’s goal is enhanced interoperability among federal health IT systems and efficient coordination of shared services. </a:t>
            </a:r>
          </a:p>
          <a:p>
            <a:pPr marL="0" indent="0" defTabSz="966612">
              <a:buFont typeface="+mj-lt"/>
              <a:buNone/>
              <a:defRPr/>
            </a:pPr>
            <a:r>
              <a:rPr lang="en-US" sz="1100" b="0" dirty="0">
                <a:latin typeface="Arial Narrow" panose="020B0606020202030204" pitchFamily="34" charset="0"/>
              </a:rPr>
              <a:t>- The FHA office also supported federal agency adoption of nationally-recognized standards, published in the Interoperability standards Advisory </a:t>
            </a:r>
            <a:r>
              <a:rPr lang="en-US" sz="1100" b="1" dirty="0">
                <a:latin typeface="Arial Narrow" panose="020B0606020202030204" pitchFamily="34" charset="0"/>
              </a:rPr>
              <a:t>(ISA) </a:t>
            </a:r>
            <a:r>
              <a:rPr lang="en-US" sz="1100" dirty="0">
                <a:latin typeface="Arial Narrow" panose="020B0606020202030204" pitchFamily="34" charset="0"/>
              </a:rPr>
              <a:t>and policies published in the Federal Register for secure </a:t>
            </a:r>
            <a:r>
              <a:rPr lang="en-US" sz="1100" b="0" dirty="0">
                <a:latin typeface="Arial Narrow" panose="020B0606020202030204" pitchFamily="34" charset="0"/>
              </a:rPr>
              <a:t>health information exchange. </a:t>
            </a:r>
          </a:p>
          <a:p>
            <a:pPr marL="0" indent="0" defTabSz="966612">
              <a:buFont typeface="+mj-lt"/>
              <a:buNone/>
              <a:defRPr/>
            </a:pPr>
            <a:r>
              <a:rPr lang="en-US" sz="1100" dirty="0">
                <a:latin typeface="Arial Narrow" panose="020B0606020202030204" pitchFamily="34" charset="0"/>
              </a:rPr>
              <a:t>- FHA and its programs are being sunset around 2020; where, FHIM is currently managed by the Office of the National Coordinator for Health Information Technology. </a:t>
            </a:r>
          </a:p>
          <a:p>
            <a:pPr marL="0" indent="0" defTabSz="966612">
              <a:buFont typeface="+mj-lt"/>
              <a:buNone/>
              <a:defRPr/>
            </a:pPr>
            <a:r>
              <a:rPr lang="en-US" sz="1100" dirty="0">
                <a:latin typeface="Arial Narrow" panose="020B0606020202030204" pitchFamily="34" charset="0"/>
              </a:rPr>
              <a:t>- IRIS Healthcare Solutions is a contractor supporting the FHA program office. </a:t>
            </a:r>
          </a:p>
          <a:p>
            <a:pPr marL="0" indent="0">
              <a:spcAft>
                <a:spcPts val="634"/>
              </a:spcAft>
              <a:buFont typeface="+mj-lt"/>
              <a:buNone/>
            </a:pPr>
            <a:r>
              <a:rPr lang="en-US" sz="1100" dirty="0">
                <a:latin typeface="Arial Narrow" panose="020B0606020202030204" pitchFamily="34" charset="0"/>
              </a:rPr>
              <a:t>- App-</a:t>
            </a:r>
            <a:r>
              <a:rPr lang="en-US" sz="1100" dirty="0" err="1">
                <a:latin typeface="Arial Narrow" panose="020B0606020202030204" pitchFamily="34" charset="0"/>
              </a:rPr>
              <a:t>preeo</a:t>
            </a:r>
            <a:r>
              <a:rPr lang="en-US" sz="1100" dirty="0">
                <a:latin typeface="Arial Narrow" panose="020B0606020202030204" pitchFamily="34" charset="0"/>
              </a:rPr>
              <a:t> Inc is a contractor specifically supporting the FHA’s FHIM program. </a:t>
            </a:r>
          </a:p>
          <a:p>
            <a:pPr marL="0" indent="0">
              <a:spcAft>
                <a:spcPts val="634"/>
              </a:spcAft>
              <a:buFont typeface="+mj-lt"/>
              <a:buNone/>
            </a:pPr>
            <a:r>
              <a:rPr lang="en-US" sz="1100" dirty="0">
                <a:latin typeface="Arial Narrow" panose="020B0606020202030204" pitchFamily="34" charset="0"/>
              </a:rPr>
              <a:t>- J P Systems, J K M Software and MD Partners are App-</a:t>
            </a:r>
            <a:r>
              <a:rPr lang="en-US" sz="1100" dirty="0" err="1">
                <a:latin typeface="Arial Narrow" panose="020B0606020202030204" pitchFamily="34" charset="0"/>
              </a:rPr>
              <a:t>preeo</a:t>
            </a:r>
            <a:r>
              <a:rPr lang="en-US" sz="1100" dirty="0">
                <a:latin typeface="Arial Narrow" panose="020B0606020202030204" pitchFamily="34" charset="0"/>
              </a:rPr>
              <a:t> sub-contractors supporting the FHIM program. </a:t>
            </a:r>
          </a:p>
          <a:p>
            <a:pPr marL="241653" indent="-241653">
              <a:spcAft>
                <a:spcPts val="634"/>
              </a:spcAft>
              <a:buFont typeface="+mj-lt"/>
              <a:buAutoNum type="arabicPeriod"/>
            </a:pPr>
            <a:endParaRPr lang="en-US" sz="1100" dirty="0">
              <a:latin typeface="Arial Narrow" panose="020B0606020202030204" pitchFamily="34" charset="0"/>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7</a:t>
            </a:fld>
            <a:endParaRPr lang="en-US"/>
          </a:p>
        </p:txBody>
      </p:sp>
      <p:sp>
        <p:nvSpPr>
          <p:cNvPr id="5" name="Date Placeholder 4">
            <a:extLst>
              <a:ext uri="{FF2B5EF4-FFF2-40B4-BE49-F238E27FC236}">
                <a16:creationId xmlns:a16="http://schemas.microsoft.com/office/drawing/2014/main" id="{757C1CB1-CBBC-48EE-AC2A-850E55404D05}"/>
              </a:ext>
            </a:extLst>
          </p:cNvPr>
          <p:cNvSpPr>
            <a:spLocks noGrp="1"/>
          </p:cNvSpPr>
          <p:nvPr>
            <p:ph type="dt" idx="1"/>
          </p:nvPr>
        </p:nvSpPr>
        <p:spPr/>
        <p:txBody>
          <a:bodyPr/>
          <a:lstStyle/>
          <a:p>
            <a:fld id="{17A1CAE8-4D6E-4365-BB75-3FC29E583078}" type="datetime1">
              <a:rPr lang="en-US" smtClean="0"/>
              <a:t>2019-08-15</a:t>
            </a:fld>
            <a:endParaRPr lang="en-US"/>
          </a:p>
        </p:txBody>
      </p:sp>
    </p:spTree>
    <p:extLst>
      <p:ext uri="{BB962C8B-B14F-4D97-AF65-F5344CB8AC3E}">
        <p14:creationId xmlns:p14="http://schemas.microsoft.com/office/powerpoint/2010/main" val="343457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6661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Video last updated </a:t>
            </a:r>
            <a:r>
              <a:rPr lang="en-US" sz="1200" b="0" dirty="0">
                <a:latin typeface="Arial Narrow" panose="020B0606020202030204" pitchFamily="34" charset="0"/>
              </a:rPr>
              <a:t>2019-03-10. Audio Script last updated 2019-03-25.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rial Narrow" panose="020B0606020202030204" pitchFamily="34" charset="0"/>
              </a:rPr>
              <a:t>Paragraph outline numbers correspond to automation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u="none" strike="noStrike" kern="1200" dirty="0">
                <a:solidFill>
                  <a:schemeClr val="tx1"/>
                </a:solidFill>
                <a:effectLst/>
                <a:latin typeface="+mn-lt"/>
                <a:ea typeface="+mn-ea"/>
                <a:cs typeface="+mn-cs"/>
              </a:rPr>
              <a:t>Training Objective</a:t>
            </a:r>
            <a:r>
              <a:rPr lang="en-US" sz="1200" b="0" i="0" u="none" strike="noStrike" kern="1200" dirty="0">
                <a:solidFill>
                  <a:schemeClr val="tx1"/>
                </a:solidFill>
                <a:effectLst/>
                <a:latin typeface="+mn-lt"/>
                <a:ea typeface="+mn-ea"/>
                <a:cs typeface="+mn-cs"/>
              </a:rPr>
              <a:t>: “</a:t>
            </a:r>
            <a:r>
              <a:rPr lang="en-US" sz="1200" b="0" u="sng" kern="1200" dirty="0">
                <a:solidFill>
                  <a:schemeClr val="tx1"/>
                </a:solidFill>
                <a:effectLst/>
                <a:latin typeface="+mn-lt"/>
                <a:ea typeface="+mn-ea"/>
                <a:cs typeface="+mn-cs"/>
              </a:rPr>
              <a:t>FHIM in a Nutshell</a:t>
            </a:r>
            <a:r>
              <a:rPr lang="en-US" sz="1200" b="0" kern="1200" dirty="0">
                <a:solidFill>
                  <a:schemeClr val="tx1"/>
                </a:solidFill>
                <a:effectLst/>
                <a:latin typeface="+mn-lt"/>
                <a:ea typeface="+mn-ea"/>
                <a:cs typeface="+mn-cs"/>
              </a:rPr>
              <a:t>” gives an “elevator speech,” which concisely describes FHIM to peak the audience interest in learning more about FHIM.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 The main FHIM Federal Health Information Model</a:t>
            </a:r>
            <a:r>
              <a:rPr lang="en-US" sz="1200" b="0" i="0" u="sng" strike="noStrike" kern="1200" dirty="0">
                <a:solidFill>
                  <a:schemeClr val="tx1"/>
                </a:solidFill>
                <a:effectLst/>
                <a:latin typeface="+mn-lt"/>
                <a:ea typeface="+mn-ea"/>
                <a:cs typeface="+mn-cs"/>
              </a:rPr>
              <a:t> purpose </a:t>
            </a:r>
            <a:r>
              <a:rPr lang="en-US" sz="1200" b="0" i="0" u="none" strike="noStrike" kern="1200" dirty="0">
                <a:solidFill>
                  <a:schemeClr val="tx1"/>
                </a:solidFill>
                <a:effectLst/>
                <a:latin typeface="+mn-lt"/>
                <a:ea typeface="+mn-ea"/>
                <a:cs typeface="+mn-cs"/>
              </a:rPr>
              <a:t>is to manage objects and their relationships at a conceptual level, independent of any specific implementation or transport protocol. Where, HL7 FHIR, C-CDA or V2 implementation guide data models include the implementation-and-protocol specific details such as the FSD FHIR Structure Definition rules that specify how to map managed objects onto lower-level protocol constructs. </a:t>
            </a:r>
            <a:endParaRPr lang="en-US" sz="1200" b="1" kern="1200" dirty="0">
              <a:solidFill>
                <a:schemeClr val="tx1"/>
              </a:solidFill>
              <a:effectLst/>
              <a:latin typeface="+mn-lt"/>
              <a:ea typeface="+mn-ea"/>
              <a:cs typeface="+mn-cs"/>
            </a:endParaRPr>
          </a:p>
          <a:p>
            <a:pPr marL="0" lvl="0" indent="0">
              <a:buFont typeface="+mj-lt"/>
              <a:buNone/>
            </a:pPr>
            <a:endParaRPr lang="en-US" sz="1200" b="1"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Real World H-I-E data-sharing standards Versioning-Challenges include:</a:t>
            </a: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 Almost all users adopt an earlier version of a standard; thereby creating a dee facto standard.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 For years after a standard is approved there are systems that still only use previous versions.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 As an example, at CDC, Meaningful Use requires HL7v2. 5. 1, which is a broadly adopted dee facto standard version, even though HL7v2. 8. 2 is the latest v2 Messaging Standard. </a:t>
            </a:r>
          </a:p>
          <a:p>
            <a:pPr marL="228600" lvl="0" indent="-228600">
              <a:buFont typeface="+mj-lt"/>
              <a:buAutoNum type="arabicPeriod"/>
            </a:pPr>
            <a:r>
              <a:rPr lang="en-US" sz="1200" kern="1200" dirty="0">
                <a:solidFill>
                  <a:schemeClr val="tx1"/>
                </a:solidFill>
                <a:effectLst/>
                <a:latin typeface="+mn-lt"/>
                <a:ea typeface="+mn-ea"/>
                <a:cs typeface="+mn-cs"/>
              </a:rPr>
              <a:t>- Consider that, HL7v3 has been under development since 1996, and FHIR is 10 years into its development and standardization, but, ninety five percent of US healthcare organizations currently still use HL7v2. </a:t>
            </a:r>
          </a:p>
          <a:p>
            <a:pPr marL="0" lvl="0" indent="0">
              <a:buFont typeface="+mj-lt"/>
              <a:buNone/>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Key FHIM project accomplishments, since its 2008 inception include:</a:t>
            </a:r>
          </a:p>
          <a:p>
            <a:pPr marL="228600" lvl="0" indent="-228600">
              <a:buFont typeface="+mj-lt"/>
              <a:buAutoNum type="arabicPeriod"/>
            </a:pPr>
            <a:r>
              <a:rPr lang="en-US" sz="1200" b="0" kern="1200" dirty="0">
                <a:solidFill>
                  <a:schemeClr val="tx1"/>
                </a:solidFill>
                <a:effectLst/>
                <a:latin typeface="+mn-lt"/>
                <a:ea typeface="+mn-ea"/>
                <a:cs typeface="+mn-cs"/>
              </a:rPr>
              <a:t>- FHIM is like a semantic interoperability “Rosetta” stone among standards; where,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H-I-E Health Information Exchanges speak different dialects known as standards versions, resulting from standards evolving and being sunset over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latin typeface="Arial Narrow" panose="020B0606020202030204" pitchFamily="34" charset="0"/>
              </a:rPr>
              <a:t>- As an example, FHIM can derived</a:t>
            </a:r>
            <a:r>
              <a:rPr lang="en-US" sz="1200" b="0" baseline="0" dirty="0">
                <a:latin typeface="Arial Narrow" panose="020B0606020202030204" pitchFamily="34" charset="0"/>
              </a:rPr>
              <a:t> consistent </a:t>
            </a:r>
            <a:r>
              <a:rPr lang="en-US" sz="1200" b="0" kern="1200" dirty="0">
                <a:solidFill>
                  <a:schemeClr val="tx1"/>
                </a:solidFill>
                <a:effectLst/>
                <a:latin typeface="+mn-lt"/>
                <a:ea typeface="+mn-ea"/>
                <a:cs typeface="+mn-cs"/>
              </a:rPr>
              <a:t>FHIR and C-CDA artefacts used within and among H-I-E networks; where, consistent data sharing architectures can improve seamless interoperability among:</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EHR and ancillary systems, such as lab, imaging, pharmacy.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EHR systems and H-I-E networks.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Multiple H-I-E networks forming regional and Nationwide Health Information Networks called N-HINs. </a:t>
            </a:r>
          </a:p>
          <a:p>
            <a:pPr marL="457200" lvl="1" indent="0">
              <a:buFont typeface="Arial" panose="020B0604020202020204" pitchFamily="34" charset="0"/>
              <a:buNone/>
            </a:pPr>
            <a:r>
              <a:rPr lang="en-US" sz="1200" b="0" kern="1200" dirty="0">
                <a:solidFill>
                  <a:schemeClr val="tx1"/>
                </a:solidFill>
                <a:effectLst/>
                <a:latin typeface="+mn-lt"/>
                <a:ea typeface="+mn-ea"/>
                <a:cs typeface="+mn-cs"/>
              </a:rPr>
              <a:t> * ONC TEFCA </a:t>
            </a:r>
            <a:r>
              <a:rPr lang="en-US" sz="1200" b="0" i="0" u="none" strike="noStrike" kern="1200" dirty="0">
                <a:solidFill>
                  <a:schemeClr val="tx1"/>
                </a:solidFill>
                <a:effectLst/>
                <a:latin typeface="+mn-lt"/>
                <a:ea typeface="+mn-ea"/>
                <a:cs typeface="+mn-cs"/>
              </a:rPr>
              <a:t>Trusted Exchange Framework and Common Agreement </a:t>
            </a:r>
            <a:r>
              <a:rPr lang="en-US" sz="1200" b="0" kern="1200" dirty="0">
                <a:solidFill>
                  <a:schemeClr val="tx1"/>
                </a:solidFill>
                <a:effectLst/>
                <a:latin typeface="+mn-lt"/>
                <a:ea typeface="+mn-ea"/>
                <a:cs typeface="+mn-cs"/>
              </a:rPr>
              <a:t>Qualified HINs called Q-HINs. </a:t>
            </a:r>
            <a:endParaRPr lang="en-US" sz="1200" b="0" kern="1200" baseline="0" dirty="0">
              <a:solidFill>
                <a:schemeClr val="tx1"/>
              </a:solidFill>
              <a:effectLst/>
              <a:latin typeface="+mn-lt"/>
              <a:ea typeface="+mn-ea"/>
              <a:cs typeface="+mn-cs"/>
            </a:endParaRPr>
          </a:p>
          <a:p>
            <a:pPr marL="457200" indent="-457200">
              <a:buFont typeface="+mj-lt"/>
              <a:buAutoNum type="arabicPeriod"/>
            </a:pPr>
            <a:r>
              <a:rPr lang="en-US" sz="1200" b="0" dirty="0">
                <a:solidFill>
                  <a:schemeClr val="tx1"/>
                </a:solidFill>
                <a:latin typeface="Arial Narrow" panose="020B0606020202030204" pitchFamily="34" charset="0"/>
              </a:rPr>
              <a:t>- FHIM is a logical information model intended to be constrained to specify one or more implementation data models, such as HL7 FHIR, C-CDA and V2 profiles and extensions.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Arial Narrow" panose="020B0606020202030204" pitchFamily="34" charset="0"/>
              </a:rPr>
              <a:t>- FHIM SMEs have curated and published clinical data value and code sets for the NLM V-SAC; where, FHIM aligns terminology and value sets across multiple standards, such as HL7, X12N, NC-PDP and DICOM. </a:t>
            </a:r>
          </a:p>
          <a:p>
            <a:pPr marL="457200" lvl="0" indent="-457200">
              <a:buFont typeface="+mj-lt"/>
              <a:buAutoNum type="arabicPeriod"/>
            </a:pPr>
            <a:r>
              <a:rPr lang="en-US" sz="1200" dirty="0">
                <a:solidFill>
                  <a:schemeClr val="tx1"/>
                </a:solidFill>
                <a:latin typeface="Arial Narrow" panose="020B0606020202030204" pitchFamily="34" charset="0"/>
              </a:rPr>
              <a:t>- FHIM is a healthcare clinical information requirements repository and data dictionary covering 30+ clinical domains; where, FHIM can align EHRs and H-I-E networks. </a:t>
            </a:r>
          </a:p>
          <a:p>
            <a:pPr marL="457200" indent="-457200">
              <a:buFont typeface="+mj-lt"/>
              <a:buAutoNum type="arabicPeriod"/>
              <a:defRPr/>
            </a:pPr>
            <a:r>
              <a:rPr lang="en-US" sz="1200" dirty="0">
                <a:latin typeface="Arial Narrow" panose="020B0606020202030204" pitchFamily="34" charset="0"/>
              </a:rPr>
              <a:t>- FHIM is useful by itself. FHIM used with CIMI, EHR-S FM and SOLOR, can result in faster, better, cheaper service oriented architectures for </a:t>
            </a:r>
            <a:r>
              <a:rPr lang="en-US" sz="1200" dirty="0">
                <a:solidFill>
                  <a:schemeClr val="tx1"/>
                </a:solidFill>
                <a:latin typeface="Arial Narrow" panose="020B0606020202030204" pitchFamily="34" charset="0"/>
              </a:rPr>
              <a:t>enterprises and H-I-E Health Information Exchanges. </a:t>
            </a:r>
          </a:p>
          <a:p>
            <a:pPr marL="457200" indent="-457200">
              <a:buFont typeface="+mj-lt"/>
              <a:buAutoNum type="arabicPeriod"/>
              <a:defRPr/>
            </a:pPr>
            <a:r>
              <a:rPr lang="en-US" sz="1200" dirty="0">
                <a:solidFill>
                  <a:schemeClr val="tx1"/>
                </a:solidFill>
                <a:latin typeface="Arial Narrow" panose="020B0606020202030204" pitchFamily="34" charset="0"/>
              </a:rPr>
              <a:t>- Where, SOA Service Oriented Architecture can positively influence Patient Safety, Quality of Care and Cost with audit-ready tested reusable HL7 FHIR, CDA and V2 APIs, S-O-A components, Services and platforms. Audit ready implies a requirements-traceable SAIF Service Aware Interoperability Framework, discussed in a separate FHIM Training video. </a:t>
            </a:r>
          </a:p>
          <a:p>
            <a:pPr marL="228600" lvl="0" indent="-228600">
              <a:buFont typeface="+mj-lt"/>
              <a:buAutoNum type="arabicPeriod"/>
            </a:pPr>
            <a:endParaRPr lang="en-US" sz="1200" b="1" kern="1200" dirty="0">
              <a:solidFill>
                <a:schemeClr val="tx1"/>
              </a:solidFill>
              <a:effectLst/>
              <a:latin typeface="+mn-lt"/>
              <a:ea typeface="+mn-ea"/>
              <a:cs typeface="+mn-cs"/>
            </a:endParaRPr>
          </a:p>
          <a:p>
            <a:pPr marL="0" lvl="0" indent="0">
              <a:buFont typeface="+mj-lt"/>
              <a:buNone/>
            </a:pPr>
            <a:r>
              <a:rPr lang="en-US" sz="1200" b="1" kern="1200" dirty="0">
                <a:solidFill>
                  <a:schemeClr val="tx1"/>
                </a:solidFill>
                <a:effectLst/>
                <a:latin typeface="+mn-lt"/>
                <a:ea typeface="+mn-ea"/>
                <a:cs typeface="+mn-cs"/>
              </a:rPr>
              <a:t>FHIR is the H-I-E future wave</a:t>
            </a:r>
            <a:r>
              <a:rPr lang="en-US" sz="1200" kern="1200" dirty="0">
                <a:solidFill>
                  <a:schemeClr val="tx1"/>
                </a:solidFill>
                <a:effectLst/>
                <a:latin typeface="+mn-lt"/>
                <a:ea typeface="+mn-ea"/>
                <a:cs typeface="+mn-cs"/>
              </a:rPr>
              <a:t>, so why not leap to the future?</a:t>
            </a:r>
          </a:p>
          <a:p>
            <a:pPr marL="228600" lvl="0" indent="-228600">
              <a:buFont typeface="+mj-lt"/>
              <a:buAutoNum type="arabicPeriod"/>
            </a:pPr>
            <a:r>
              <a:rPr lang="en-US" sz="1200" kern="1200" dirty="0">
                <a:solidFill>
                  <a:schemeClr val="tx1"/>
                </a:solidFill>
                <a:effectLst/>
                <a:latin typeface="+mn-lt"/>
                <a:ea typeface="+mn-ea"/>
                <a:cs typeface="+mn-cs"/>
              </a:rPr>
              <a:t>First, FHIR is not yet complete, where, even HL7v3 is still developing to the clinical maturity of HL7v2. </a:t>
            </a:r>
          </a:p>
          <a:p>
            <a:pPr marL="228600" lvl="0" indent="-228600">
              <a:buFont typeface="+mj-lt"/>
              <a:buAutoNum type="arabicPeriod"/>
            </a:pPr>
            <a:r>
              <a:rPr lang="en-US" sz="1200" kern="1200" dirty="0">
                <a:solidFill>
                  <a:schemeClr val="tx1"/>
                </a:solidFill>
                <a:effectLst/>
                <a:latin typeface="+mn-lt"/>
                <a:ea typeface="+mn-ea"/>
                <a:cs typeface="+mn-cs"/>
              </a:rPr>
              <a:t>Second, practicality dictates continued legacy system use as standards come and go over time, for example:</a:t>
            </a:r>
          </a:p>
          <a:p>
            <a:pPr marL="685800" lvl="1" indent="-228600">
              <a:buFont typeface="+mj-lt"/>
              <a:buAutoNum type="arabicPeriod"/>
            </a:pPr>
            <a:r>
              <a:rPr lang="en-US" sz="1200" kern="1200" dirty="0">
                <a:solidFill>
                  <a:schemeClr val="tx1"/>
                </a:solidFill>
                <a:effectLst/>
                <a:latin typeface="+mn-lt"/>
                <a:ea typeface="+mn-ea"/>
                <a:cs typeface="+mn-cs"/>
              </a:rPr>
              <a:t>ASN1 to XSD to J-SON and so on. </a:t>
            </a:r>
          </a:p>
          <a:p>
            <a:pPr marL="685800" lvl="1" indent="-228600">
              <a:buFont typeface="+mj-lt"/>
              <a:buAutoNum type="arabicPeriod"/>
            </a:pPr>
            <a:r>
              <a:rPr lang="en-US" sz="1200" kern="1200" dirty="0">
                <a:solidFill>
                  <a:schemeClr val="tx1"/>
                </a:solidFill>
                <a:effectLst/>
                <a:latin typeface="+mn-lt"/>
                <a:ea typeface="+mn-ea"/>
                <a:cs typeface="+mn-cs"/>
              </a:rPr>
              <a:t>O-S-I model Level 7 to HL7v1 to HL7v2 to HL7v3 to HL7 FHIR and so 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FHIM</a:t>
            </a:r>
            <a:r>
              <a:rPr lang="en-US" sz="1200" b="0" baseline="0" dirty="0">
                <a:latin typeface="Arial Narrow" panose="020B0606020202030204" pitchFamily="34" charset="0"/>
              </a:rPr>
              <a:t> is the Federal Health Information Model sponsored by the US Health and Human Services Office of the National 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CIMI</a:t>
            </a:r>
            <a:r>
              <a:rPr lang="en-US" sz="1200" b="0" baseline="0" dirty="0">
                <a:latin typeface="Arial Narrow" panose="020B0606020202030204" pitchFamily="34" charset="0"/>
              </a:rPr>
              <a:t> is THE HL7 Clinical Information Model Initiative with industry, government, academic and professional society HL7 CIMI workgroup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EHR-S FM </a:t>
            </a:r>
            <a:r>
              <a:rPr lang="en-US" sz="1200" b="0" baseline="0" dirty="0">
                <a:latin typeface="Arial Narrow" panose="020B0606020202030204" pitchFamily="34" charset="0"/>
              </a:rPr>
              <a:t>is the HL7 EHR System Functional Model with industry, government, academic and professional society HL7 EHR workgroup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SOLOR</a:t>
            </a:r>
            <a:r>
              <a:rPr lang="en-US" sz="1200" b="0" baseline="0" dirty="0">
                <a:latin typeface="Arial Narrow" panose="020B0606020202030204" pitchFamily="34" charset="0"/>
              </a:rPr>
              <a:t> IS THE HSPC Healthcare Services Platform Consortium S-N-O-M-E-D extension for LOINC and </a:t>
            </a:r>
            <a:r>
              <a:rPr lang="en-US" sz="1200" b="0" baseline="0" dirty="0" err="1">
                <a:latin typeface="Arial Narrow" panose="020B0606020202030204" pitchFamily="34" charset="0"/>
              </a:rPr>
              <a:t>RxNorm</a:t>
            </a:r>
            <a:r>
              <a:rPr lang="en-US" sz="1200" b="0" baseline="0" dirty="0">
                <a:latin typeface="Arial Narrow" panose="020B0606020202030204" pitchFamily="34" charset="0"/>
              </a:rPr>
              <a:t> and is led by the 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Arial Narrow" panose="020B0606020202030204" pitchFamily="34" charset="0"/>
              </a:rPr>
              <a:t>- V-SAC</a:t>
            </a:r>
            <a:r>
              <a:rPr lang="en-US" sz="1200" b="0" baseline="0" dirty="0">
                <a:latin typeface="Arial Narrow" panose="020B0606020202030204" pitchFamily="34" charset="0"/>
              </a:rPr>
              <a:t> is the </a:t>
            </a:r>
            <a:r>
              <a:rPr lang="en-US" sz="1200" kern="1200" dirty="0">
                <a:solidFill>
                  <a:schemeClr val="tx1"/>
                </a:solidFill>
                <a:effectLst/>
                <a:latin typeface="+mn-lt"/>
                <a:ea typeface="+mn-ea"/>
                <a:cs typeface="+mn-cs"/>
              </a:rPr>
              <a:t>National Library of Medicine Value set Authority Center. </a:t>
            </a:r>
            <a:endParaRPr lang="en-US" sz="1200" b="0" dirty="0">
              <a:latin typeface="Arial Narrow" panose="020B0606020202030204" pitchFamily="34" charset="0"/>
            </a:endParaRP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YouTube “FHIM Training Channel” contains related videos. </a:t>
            </a:r>
          </a:p>
          <a:p>
            <a:r>
              <a:rPr lang="en-US" sz="1100" b="1" kern="1200" dirty="0">
                <a:solidFill>
                  <a:schemeClr val="tx1"/>
                </a:solidFill>
                <a:effectLst/>
                <a:latin typeface="+mn-lt"/>
                <a:ea typeface="+mn-ea"/>
                <a:cs typeface="+mn-cs"/>
              </a:rPr>
              <a:t>End of this Training Video.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0" lvl="0" indent="0">
              <a:buFont typeface="Arial" panose="020B0604020202020204" pitchFamily="34" charset="0"/>
              <a:buNone/>
            </a:pPr>
            <a:r>
              <a:rPr lang="en-US" sz="1200" b="1" kern="1200" dirty="0">
                <a:solidFill>
                  <a:schemeClr val="tx1"/>
                </a:solidFill>
                <a:effectLst/>
                <a:latin typeface="+mn-lt"/>
                <a:ea typeface="+mn-ea"/>
                <a:cs typeface="+mn-cs"/>
              </a:rPr>
              <a:t>ADDITIONAL MATERIAL (NOT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Narrow" panose="020B0606020202030204" pitchFamily="34" charset="0"/>
              </a:rPr>
              <a:t>- Discussed separately, FHIM, CIMI, SOLOR and EHR-S FM together can extend HL7’s FHIR, CDA and V2 service oriented architecture applicability by reducing variability and maintaining audit-ready requirements and policy traceability across Enterprise components, platforms, APIs, services and H-I-E networks. </a:t>
            </a: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Arial Narrow" panose="020B0606020202030204" pitchFamily="34" charset="0"/>
              <a:ea typeface="+mn-ea"/>
              <a:cs typeface="+mn-cs"/>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8</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428482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b="1" kern="1200" dirty="0">
                <a:solidFill>
                  <a:schemeClr val="tx1"/>
                </a:solidFill>
                <a:effectLst/>
                <a:latin typeface="+mn-lt"/>
                <a:ea typeface="+mn-ea"/>
                <a:cs typeface="+mn-cs"/>
              </a:rPr>
              <a:t>FHIM on FHIR</a:t>
            </a: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Video last updated 2019-04-08. Audio Script last updated 2019-04-08</a:t>
            </a:r>
          </a:p>
          <a:p>
            <a:pPr algn="ctr"/>
            <a:r>
              <a:rPr lang="en-US" sz="1200" kern="1200" dirty="0">
                <a:solidFill>
                  <a:schemeClr val="tx1"/>
                </a:solidFill>
                <a:effectLst/>
                <a:latin typeface="+mn-lt"/>
                <a:ea typeface="+mn-ea"/>
                <a:cs typeface="+mn-cs"/>
              </a:rPr>
              <a:t>Paragraph outline numbers correspond to automation steps.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TRANSCRIPT: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Training Objective</a:t>
            </a:r>
            <a:r>
              <a:rPr lang="en-US" sz="1200" kern="1200" dirty="0">
                <a:solidFill>
                  <a:schemeClr val="tx1"/>
                </a:solidFill>
                <a:effectLst/>
                <a:latin typeface="+mn-lt"/>
                <a:ea typeface="+mn-ea"/>
                <a:cs typeface="+mn-cs"/>
              </a:rPr>
              <a:t>: This “</a:t>
            </a:r>
            <a:r>
              <a:rPr lang="en-US" sz="1200" u="sng" kern="1200" dirty="0">
                <a:solidFill>
                  <a:schemeClr val="tx1"/>
                </a:solidFill>
                <a:effectLst/>
                <a:latin typeface="+mn-lt"/>
                <a:ea typeface="+mn-ea"/>
                <a:cs typeface="+mn-cs"/>
              </a:rPr>
              <a:t>FHIM on FHIR</a:t>
            </a:r>
            <a:r>
              <a:rPr lang="en-US" sz="1200" kern="1200" dirty="0">
                <a:solidFill>
                  <a:schemeClr val="tx1"/>
                </a:solidFill>
                <a:effectLst/>
                <a:latin typeface="+mn-lt"/>
                <a:ea typeface="+mn-ea"/>
                <a:cs typeface="+mn-cs"/>
              </a:rPr>
              <a:t>” discusses why FHIM and FHIR alignment is mission essential to meeting the </a:t>
            </a:r>
            <a:r>
              <a:rPr lang="en-US" sz="1200" u="sng" kern="1200" dirty="0">
                <a:solidFill>
                  <a:schemeClr val="tx1"/>
                </a:solidFill>
                <a:effectLst/>
                <a:latin typeface="+mn-lt"/>
                <a:ea typeface="+mn-ea"/>
                <a:cs typeface="+mn-cs"/>
              </a:rPr>
              <a:t>clinical goal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to help people live the healthiest lives possible</a:t>
            </a:r>
            <a:r>
              <a:rPr lang="en-US" sz="1200" kern="1200" dirty="0">
                <a:solidFill>
                  <a:schemeClr val="tx1"/>
                </a:solidFill>
                <a:effectLst/>
                <a:latin typeface="+mn-lt"/>
                <a:ea typeface="+mn-ea"/>
                <a:cs typeface="+mn-cs"/>
              </a:rPr>
              <a:t>” and the </a:t>
            </a:r>
            <a:r>
              <a:rPr lang="en-US" sz="1200" u="sng" kern="1200" dirty="0">
                <a:solidFill>
                  <a:schemeClr val="tx1"/>
                </a:solidFill>
                <a:effectLst/>
                <a:latin typeface="+mn-lt"/>
                <a:ea typeface="+mn-ea"/>
                <a:cs typeface="+mn-cs"/>
              </a:rPr>
              <a:t>technical objectives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to improve health IT value by improving patient safety and quality of care, while reducing costs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0" u="sng" kern="1200" dirty="0">
                <a:solidFill>
                  <a:schemeClr val="tx1"/>
                </a:solidFill>
                <a:effectLst/>
                <a:latin typeface="+mn-lt"/>
                <a:ea typeface="+mn-ea"/>
                <a:cs typeface="+mn-cs"/>
              </a:rPr>
              <a:t>Start 0:20</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Discussion</a:t>
            </a:r>
            <a:r>
              <a:rPr lang="en-US" sz="1200" kern="1200" dirty="0">
                <a:solidFill>
                  <a:schemeClr val="tx1"/>
                </a:solidFill>
                <a:effectLst/>
                <a:latin typeface="+mn-lt"/>
                <a:ea typeface="+mn-ea"/>
                <a:cs typeface="+mn-cs"/>
              </a:rPr>
              <a:t>: 2018 blog posts from the National Coordinator for Health Information Technology highlight the importance of application programming interfaces (</a:t>
            </a:r>
            <a:r>
              <a:rPr lang="en-US" sz="1200" b="1" kern="1200" dirty="0">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how these APIs fit into the 21st Century Cures Act’s implementation. </a:t>
            </a:r>
          </a:p>
          <a:p>
            <a:r>
              <a:rPr lang="en-US" sz="1200" kern="1200" dirty="0">
                <a:solidFill>
                  <a:schemeClr val="tx1"/>
                </a:solidFill>
                <a:effectLst/>
                <a:latin typeface="+mn-lt"/>
                <a:ea typeface="+mn-ea"/>
                <a:cs typeface="+mn-cs"/>
              </a:rPr>
              <a:t>- An Oct 2018 ONC </a:t>
            </a:r>
            <a:r>
              <a:rPr lang="en-US" sz="1200" u="sng" kern="1200" dirty="0">
                <a:solidFill>
                  <a:schemeClr val="tx1"/>
                </a:solidFill>
                <a:effectLst/>
                <a:latin typeface="+mn-lt"/>
                <a:ea typeface="+mn-ea"/>
                <a:cs typeface="+mn-cs"/>
                <a:hlinkClick r:id="rId3"/>
              </a:rPr>
              <a:t>Health IT Buzz</a:t>
            </a:r>
            <a:r>
              <a:rPr lang="en-US" sz="1200" kern="1200" dirty="0">
                <a:solidFill>
                  <a:schemeClr val="tx1"/>
                </a:solidFill>
                <a:effectLst/>
                <a:latin typeface="+mn-lt"/>
                <a:ea typeface="+mn-ea"/>
                <a:cs typeface="+mn-cs"/>
              </a:rPr>
              <a:t> report, by </a:t>
            </a:r>
            <a:r>
              <a:rPr lang="en-US" sz="1200" u="sng" kern="1200" dirty="0">
                <a:solidFill>
                  <a:schemeClr val="tx1"/>
                </a:solidFill>
                <a:effectLst/>
                <a:latin typeface="+mn-lt"/>
                <a:ea typeface="+mn-ea"/>
                <a:cs typeface="+mn-cs"/>
              </a:rPr>
              <a:t>Steven Posnack and Wes Barker</a:t>
            </a:r>
            <a:r>
              <a:rPr lang="en-US" sz="1200" kern="1200" dirty="0">
                <a:solidFill>
                  <a:schemeClr val="tx1"/>
                </a:solidFill>
                <a:effectLst/>
                <a:latin typeface="+mn-lt"/>
                <a:ea typeface="+mn-ea"/>
                <a:cs typeface="+mn-cs"/>
              </a:rPr>
              <a:t>, shows that the United States (US) might be at a turning point when it comes to the adoption and implementation of the Health Level Seven (HL7®) Fast Healthcare Interoperability Resources (called </a:t>
            </a:r>
            <a:r>
              <a:rPr lang="en-US" sz="1200" b="1" kern="1200" dirty="0">
                <a:solidFill>
                  <a:schemeClr val="tx1"/>
                </a:solidFill>
                <a:effectLst/>
                <a:latin typeface="+mn-lt"/>
                <a:ea typeface="+mn-ea"/>
                <a:cs typeface="+mn-cs"/>
              </a:rPr>
              <a:t>FHIR</a:t>
            </a:r>
            <a:r>
              <a:rPr lang="en-US" sz="1200" kern="1200" dirty="0">
                <a:solidFill>
                  <a:schemeClr val="tx1"/>
                </a:solidFill>
                <a:effectLst/>
                <a:latin typeface="+mn-lt"/>
                <a:ea typeface="+mn-ea"/>
                <a:cs typeface="+mn-cs"/>
              </a:rPr>
              <a:t>®) standard in health information technology (</a:t>
            </a:r>
            <a:r>
              <a:rPr lang="en-US" sz="1200" b="1" kern="1200" dirty="0">
                <a:solidFill>
                  <a:schemeClr val="tx1"/>
                </a:solidFill>
                <a:effectLst/>
                <a:latin typeface="+mn-lt"/>
                <a:ea typeface="+mn-ea"/>
                <a:cs typeface="+mn-cs"/>
              </a:rPr>
              <a:t>health IT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In their analysis, around 32% of the health IT developers were using FHIR, specifically, FHIR Release-2, for certification requirements. </a:t>
            </a:r>
          </a:p>
          <a:p>
            <a:r>
              <a:rPr lang="en-US" sz="1200" kern="1200" dirty="0">
                <a:solidFill>
                  <a:schemeClr val="tx1"/>
                </a:solidFill>
                <a:effectLst/>
                <a:latin typeface="+mn-lt"/>
                <a:ea typeface="+mn-ea"/>
                <a:cs typeface="+mn-cs"/>
              </a:rPr>
              <a:t>- Nearly 51% of health IT developers appear to be using a version of FHIR combined with the OAuth 2. 0 industry-standard protocol for authorization. </a:t>
            </a:r>
          </a:p>
          <a:p>
            <a:r>
              <a:rPr lang="en-US" sz="1200" kern="1200" dirty="0">
                <a:solidFill>
                  <a:schemeClr val="tx1"/>
                </a:solidFill>
                <a:effectLst/>
                <a:latin typeface="+mn-lt"/>
                <a:ea typeface="+mn-ea"/>
                <a:cs typeface="+mn-cs"/>
              </a:rPr>
              <a:t>- The analysis included vendors that have a large market share, such as Allscripts, Cerner, Epic and </a:t>
            </a:r>
            <a:r>
              <a:rPr lang="en-US" sz="1200" kern="1200" dirty="0" err="1">
                <a:solidFill>
                  <a:schemeClr val="tx1"/>
                </a:solidFill>
                <a:effectLst/>
                <a:latin typeface="+mn-lt"/>
                <a:ea typeface="+mn-ea"/>
                <a:cs typeface="+mn-cs"/>
              </a:rPr>
              <a:t>MediTech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They found that almost 87% of hospitals and 69% of Merit-based Incentive Payment System (MIPS) eligible clinicians are served by health IT developers with products certified to a FHIR version. </a:t>
            </a:r>
          </a:p>
          <a:p>
            <a:r>
              <a:rPr lang="en-US" sz="1200" kern="1200" dirty="0">
                <a:solidFill>
                  <a:schemeClr val="tx1"/>
                </a:solidFill>
                <a:effectLst/>
                <a:latin typeface="+mn-lt"/>
                <a:ea typeface="+mn-ea"/>
                <a:cs typeface="+mn-cs"/>
              </a:rPr>
              <a:t>- Much work remains to be done to mature FHIR standards in the transition from FHIR standards development to wide spread operational use of FHIR.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2:03</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3. Problem</a:t>
            </a:r>
            <a:r>
              <a:rPr lang="en-US" sz="1200" kern="1200" dirty="0">
                <a:solidFill>
                  <a:schemeClr val="tx1"/>
                </a:solidFill>
                <a:effectLst/>
                <a:latin typeface="+mn-lt"/>
                <a:ea typeface="+mn-ea"/>
                <a:cs typeface="+mn-cs"/>
              </a:rPr>
              <a:t>: Unfortunately, FHIR data-quality is in the Gartner hype-cycle “trough of disillusionment”. Where, there are over 10 thousand published ad-hoc FHIR profiles and extensions, which are often inconsistent and lack requirements traceability.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2:21</a:t>
            </a:r>
            <a:r>
              <a:rPr lang="en-US" sz="1200" b="0" u="none"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4. As a recent example</a:t>
            </a:r>
            <a:r>
              <a:rPr lang="en-US" sz="1200" kern="1200" dirty="0">
                <a:solidFill>
                  <a:schemeClr val="tx1"/>
                </a:solidFill>
                <a:effectLst/>
                <a:latin typeface="+mn-lt"/>
                <a:ea typeface="+mn-ea"/>
                <a:cs typeface="+mn-cs"/>
              </a:rPr>
              <a:t>, in August 2018, Apple, Amazon, IBM, Microsoft and Salesforce announced they would </a:t>
            </a:r>
            <a:r>
              <a:rPr lang="en-US" sz="1200" u="sng" kern="1200" dirty="0">
                <a:solidFill>
                  <a:schemeClr val="tx1"/>
                </a:solidFill>
                <a:effectLst/>
                <a:latin typeface="+mn-lt"/>
                <a:ea typeface="+mn-ea"/>
                <a:cs typeface="+mn-cs"/>
                <a:hlinkClick r:id="rId4"/>
              </a:rPr>
              <a:t>work together to drive common standards</a:t>
            </a:r>
            <a:r>
              <a:rPr lang="en-US" sz="1200" kern="1200" dirty="0">
                <a:solidFill>
                  <a:schemeClr val="tx1"/>
                </a:solidFill>
                <a:effectLst/>
                <a:latin typeface="+mn-lt"/>
                <a:ea typeface="+mn-ea"/>
                <a:cs typeface="+mn-cs"/>
              </a:rPr>
              <a:t> for exchanging health information. </a:t>
            </a:r>
          </a:p>
          <a:p>
            <a:r>
              <a:rPr lang="en-US" sz="1200" kern="1200" dirty="0">
                <a:solidFill>
                  <a:schemeClr val="tx1"/>
                </a:solidFill>
                <a:effectLst/>
                <a:latin typeface="+mn-lt"/>
                <a:ea typeface="+mn-ea"/>
                <a:cs typeface="+mn-cs"/>
              </a:rPr>
              <a:t>- This announcement was after Apple had already launched its </a:t>
            </a:r>
            <a:r>
              <a:rPr lang="en-US" sz="1200" u="sng" kern="1200" dirty="0">
                <a:solidFill>
                  <a:schemeClr val="tx1"/>
                </a:solidFill>
                <a:effectLst/>
                <a:latin typeface="+mn-lt"/>
                <a:ea typeface="+mn-ea"/>
                <a:cs typeface="+mn-cs"/>
                <a:hlinkClick r:id="rId5"/>
              </a:rPr>
              <a:t>FHIR-compliant Health Records feature</a:t>
            </a:r>
            <a:r>
              <a:rPr lang="en-US" sz="1200" kern="1200" dirty="0">
                <a:solidFill>
                  <a:schemeClr val="tx1"/>
                </a:solidFill>
                <a:effectLst/>
                <a:latin typeface="+mn-lt"/>
                <a:ea typeface="+mn-ea"/>
                <a:cs typeface="+mn-cs"/>
              </a:rPr>
              <a:t> in an iOS 11. 3 firmware update. </a:t>
            </a:r>
          </a:p>
          <a:p>
            <a:r>
              <a:rPr lang="en-US" sz="1200" kern="1200" dirty="0">
                <a:solidFill>
                  <a:schemeClr val="tx1"/>
                </a:solidFill>
                <a:effectLst/>
                <a:latin typeface="+mn-lt"/>
                <a:ea typeface="+mn-ea"/>
                <a:cs typeface="+mn-cs"/>
              </a:rPr>
              <a:t>- Now, third-party developer apps can </a:t>
            </a:r>
            <a:r>
              <a:rPr lang="en-US" sz="1200" u="sng" kern="1200" dirty="0">
                <a:solidFill>
                  <a:schemeClr val="tx1"/>
                </a:solidFill>
                <a:effectLst/>
                <a:latin typeface="+mn-lt"/>
                <a:ea typeface="+mn-ea"/>
                <a:cs typeface="+mn-cs"/>
                <a:hlinkClick r:id="rId6"/>
              </a:rPr>
              <a:t>let iPhone users share health data</a:t>
            </a:r>
            <a:r>
              <a:rPr lang="en-US" sz="1200" kern="1200" dirty="0">
                <a:solidFill>
                  <a:schemeClr val="tx1"/>
                </a:solidFill>
                <a:effectLst/>
                <a:latin typeface="+mn-lt"/>
                <a:ea typeface="+mn-ea"/>
                <a:cs typeface="+mn-cs"/>
              </a:rPr>
              <a:t> using FHIR.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0" u="sng" kern="1200" dirty="0">
                <a:solidFill>
                  <a:schemeClr val="tx1"/>
                </a:solidFill>
                <a:effectLst/>
                <a:latin typeface="+mn-lt"/>
                <a:ea typeface="+mn-ea"/>
                <a:cs typeface="+mn-cs"/>
              </a:rPr>
              <a:t>Start 2:56</a:t>
            </a:r>
            <a:r>
              <a:rPr lang="en-US" sz="1200" b="1" kern="1200" dirty="0">
                <a:solidFill>
                  <a:schemeClr val="tx1"/>
                </a:solidFill>
                <a:effectLst/>
                <a:latin typeface="+mn-lt"/>
                <a:ea typeface="+mn-ea"/>
                <a:cs typeface="+mn-cs"/>
              </a:rPr>
              <a:t> 5. The Recommendation</a:t>
            </a:r>
            <a:r>
              <a:rPr lang="en-US" sz="1200" kern="1200" dirty="0">
                <a:solidFill>
                  <a:schemeClr val="tx1"/>
                </a:solidFill>
                <a:effectLst/>
                <a:latin typeface="+mn-lt"/>
                <a:ea typeface="+mn-ea"/>
                <a:cs typeface="+mn-cs"/>
              </a:rPr>
              <a:t> is for consistent FHIR service-oriented architecture design time APIs, components and FHIM-based run-time syntactic-and-semantic mappings be deployed across the operational landscape to achieve the clinical goal and health IT objectives. </a:t>
            </a:r>
          </a:p>
          <a:p>
            <a:r>
              <a:rPr lang="en-US" sz="1200" b="1" kern="1200" dirty="0">
                <a:solidFill>
                  <a:schemeClr val="tx1"/>
                </a:solidFill>
                <a:effectLst/>
                <a:latin typeface="+mn-lt"/>
                <a:ea typeface="+mn-ea"/>
                <a:cs typeface="+mn-cs"/>
              </a:rPr>
              <a:t>- In Conclusion The 21</a:t>
            </a:r>
            <a:r>
              <a:rPr lang="en-US" sz="1200" b="1" kern="1200" baseline="30000" dirty="0">
                <a:solidFill>
                  <a:schemeClr val="tx1"/>
                </a:solidFill>
                <a:effectLst/>
                <a:latin typeface="+mn-lt"/>
                <a:ea typeface="+mn-ea"/>
                <a:cs typeface="+mn-cs"/>
              </a:rPr>
              <a:t>st</a:t>
            </a:r>
            <a:r>
              <a:rPr lang="en-US" sz="1200" b="1" kern="1200" dirty="0">
                <a:solidFill>
                  <a:schemeClr val="tx1"/>
                </a:solidFill>
                <a:effectLst/>
                <a:latin typeface="+mn-lt"/>
                <a:ea typeface="+mn-ea"/>
                <a:cs typeface="+mn-cs"/>
              </a:rPr>
              <a:t> Century Cures Act interoperability path to enlightenment </a:t>
            </a:r>
            <a:r>
              <a:rPr lang="en-US" sz="1200" kern="1200" dirty="0">
                <a:solidFill>
                  <a:schemeClr val="tx1"/>
                </a:solidFill>
                <a:effectLst/>
                <a:latin typeface="+mn-lt"/>
                <a:ea typeface="+mn-ea"/>
                <a:cs typeface="+mn-cs"/>
              </a:rPr>
              <a:t>is FHIR built on a FHIM foundation, which defines consistent requirements-traceable FHIM-FHIR implementation patterns, aligned with FHIR core resources and data types. These patterns give implementers a simple FHIM domain-specific reference architecture and patterns, from which to work more efficiently and effectively, while maintaining audit-ready consistency and requirements traceability.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YouTube “FHIM Training Channel” contains related videos. </a:t>
            </a:r>
          </a:p>
          <a:p>
            <a:r>
              <a:rPr lang="en-US" sz="1200" b="0" kern="1200" dirty="0">
                <a:solidFill>
                  <a:schemeClr val="tx1"/>
                </a:solidFill>
                <a:effectLst/>
                <a:latin typeface="+mn-lt"/>
                <a:ea typeface="+mn-ea"/>
                <a:cs typeface="+mn-cs"/>
              </a:rPr>
              <a:t>4:05 </a:t>
            </a:r>
            <a:r>
              <a:rPr lang="en-US" sz="1200" b="1" kern="1200" dirty="0">
                <a:solidFill>
                  <a:schemeClr val="tx1"/>
                </a:solidFill>
                <a:effectLst/>
                <a:latin typeface="+mn-lt"/>
                <a:ea typeface="+mn-ea"/>
                <a:cs typeface="+mn-cs"/>
              </a:rPr>
              <a:t>End of this Training Video.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Arial Narrow" panose="020B0606020202030204" pitchFamily="34" charset="0"/>
                <a:ea typeface="+mn-ea"/>
                <a:cs typeface="+mn-cs"/>
              </a:rPr>
              <a:t>Health IT Buzz URL</a:t>
            </a:r>
            <a:r>
              <a:rPr lang="en-US" sz="1100" b="0" i="0" u="none" strike="noStrike" kern="1200" dirty="0">
                <a:solidFill>
                  <a:schemeClr val="tx1"/>
                </a:solidFill>
                <a:effectLst/>
                <a:latin typeface="Arial Narrow" panose="020B0606020202030204" pitchFamily="34" charset="0"/>
                <a:ea typeface="+mn-ea"/>
                <a:cs typeface="+mn-cs"/>
              </a:rPr>
              <a:t>: https://www. </a:t>
            </a:r>
            <a:r>
              <a:rPr lang="en-US" sz="1100" b="0" i="0" u="none" strike="noStrike" kern="1200" dirty="0" err="1">
                <a:solidFill>
                  <a:schemeClr val="tx1"/>
                </a:solidFill>
                <a:effectLst/>
                <a:latin typeface="Arial Narrow" panose="020B0606020202030204" pitchFamily="34" charset="0"/>
                <a:ea typeface="+mn-ea"/>
                <a:cs typeface="+mn-cs"/>
              </a:rPr>
              <a:t>healthit</a:t>
            </a:r>
            <a:r>
              <a:rPr lang="en-US" sz="1100" b="0" i="0" u="none" strike="noStrike" kern="1200" dirty="0">
                <a:solidFill>
                  <a:schemeClr val="tx1"/>
                </a:solidFill>
                <a:effectLst/>
                <a:latin typeface="Arial Narrow" panose="020B0606020202030204" pitchFamily="34" charset="0"/>
                <a:ea typeface="+mn-ea"/>
                <a:cs typeface="+mn-cs"/>
              </a:rPr>
              <a:t>. gov/buzz-blog/interoperability/heat-wave-the-u-s-is-poised-to-catch-fhir-in-2019 </a:t>
            </a:r>
          </a:p>
          <a:p>
            <a:pPr algn="l" defTabSz="966612">
              <a:defRPr/>
            </a:pPr>
            <a:endParaRPr lang="en-US" sz="1100" b="0" dirty="0">
              <a:latin typeface="Arial Narrow" panose="020B0606020202030204" pitchFamily="34" charset="0"/>
            </a:endParaRPr>
          </a:p>
          <a:p>
            <a:pPr rtl="0"/>
            <a:endParaRPr lang="en-US" sz="11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9</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2019-08-15</a:t>
            </a:fld>
            <a:endParaRPr lang="en-US"/>
          </a:p>
        </p:txBody>
      </p:sp>
    </p:spTree>
    <p:extLst>
      <p:ext uri="{BB962C8B-B14F-4D97-AF65-F5344CB8AC3E}">
        <p14:creationId xmlns:p14="http://schemas.microsoft.com/office/powerpoint/2010/main" val="1474615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dirty="0"/>
              <a:t>Federal Health Information Model (FHIM)</a:t>
            </a:r>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238844395"/>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B606D0-DE3A-446D-855B-C89918277BFC}" type="datetime4">
              <a:rPr lang="en-US" smtClean="0"/>
              <a:t>August 15,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320451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4FA2F6-E218-486F-B0B7-4A727E2F775B}" type="datetime4">
              <a:rPr lang="en-US" smtClean="0"/>
              <a:t>August 15,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11102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8315054-D878-4D2B-87EC-5634BC253C82}" type="datetime4">
              <a:rPr lang="en-US" smtClean="0"/>
              <a:t>August 15, 2019</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033331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A02BCE8-B571-4318-8CC5-CC12D72606A4}" type="datetime4">
              <a:rPr lang="en-US" smtClean="0"/>
              <a:t>August 15, 2019</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21156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BBEAFB-18E2-450A-BCBF-D7448E313EB7}" type="datetime4">
              <a:rPr lang="en-US" smtClean="0"/>
              <a:t>August 15,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28015758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599B2-10C6-4D5B-871C-0682CD6D83BE}" type="datetime4">
              <a:rPr lang="en-US" smtClean="0"/>
              <a:t>August 15,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1637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767AD6-7E35-4783-9BB8-3E16D6012445}" type="datetime4">
              <a:rPr lang="en-US" smtClean="0"/>
              <a:t>August 15, 2019</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8200"/>
            <a:ext cx="1131750" cy="1131750"/>
          </a:xfrm>
          <a:prstGeom prst="rect">
            <a:avLst/>
          </a:prstGeom>
        </p:spPr>
      </p:pic>
    </p:spTree>
    <p:extLst>
      <p:ext uri="{BB962C8B-B14F-4D97-AF65-F5344CB8AC3E}">
        <p14:creationId xmlns:p14="http://schemas.microsoft.com/office/powerpoint/2010/main" val="152047478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2068D6-B400-49DA-A1E9-294307892B7B}" type="datetime4">
              <a:rPr lang="en-US" smtClean="0"/>
              <a:t>August 15, 2019</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28673"/>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9723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20313-A246-4C70-AE33-D12C3715F29A}" type="datetime4">
              <a:rPr lang="en-US" smtClean="0"/>
              <a:t>August 15, 2019</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pic>
        <p:nvPicPr>
          <p:cNvPr id="5" name="Picture 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176" y="-58164"/>
            <a:ext cx="1131750" cy="1131750"/>
          </a:xfrm>
          <a:prstGeom prst="rect">
            <a:avLst/>
          </a:prstGeom>
        </p:spPr>
      </p:pic>
    </p:spTree>
    <p:extLst>
      <p:ext uri="{BB962C8B-B14F-4D97-AF65-F5344CB8AC3E}">
        <p14:creationId xmlns:p14="http://schemas.microsoft.com/office/powerpoint/2010/main" val="7397439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962AF-7609-47F1-B95D-553D5620287A}"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150213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a:t>Federal Health Information Model (FHIM)</a:t>
            </a:r>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4269544011"/>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6E4210-C219-4FE3-AA88-6332B43186A1}"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02984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EECE6F10-5744-42D4-A285-60CF56C08D32}"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123935928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5D319273-2F07-4347-B6A1-F6EBABE19EB0}"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814811955"/>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B5CF4C4-AEDA-49C9-B748-6DDADCA640BD}"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64768951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E96EF32-DE3B-47E6-B056-04336BB5D187}" type="datetime4">
              <a:rPr lang="en-US" smtClean="0"/>
              <a:t>August 15, 2019</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26160697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E2E23-B6E3-4888-B123-E26D6469D571}"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7477144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2E25B-D56A-4BC5-8BA7-B485D9DF2E19}"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2612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24791-EFBA-40F1-98DB-CE16BCEECFCB}"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cxnSp>
        <p:nvCxnSpPr>
          <p:cNvPr id="7" name="Straight Connector 6"/>
          <p:cNvCxnSpPr/>
          <p:nvPr userDrawn="1"/>
        </p:nvCxnSpPr>
        <p:spPr>
          <a:xfrm>
            <a:off x="7529959" y="274638"/>
            <a:ext cx="0" cy="5851525"/>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405327303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3B4936-4372-415D-B8B2-07AE49C18BAB}" type="datetime4">
              <a:rPr lang="en-US" smtClean="0"/>
              <a:t>August 15, 2019</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86959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B3C41-CA64-4B26-994E-718608F7B3FF}" type="datetime4">
              <a:rPr lang="en-US" smtClean="0"/>
              <a:t>August 15, 2019</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208609009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A104CB3A-08CD-46AA-A4FE-9C7C7D22E44D}"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pic>
        <p:nvPicPr>
          <p:cNvPr id="7" name="Picture 6"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155105167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F0F36172-B14B-4E65-9671-899640C79B0F}"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6390830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44E461F-6B9B-4A8B-BFE0-03CF6C2323BA}"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567890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79E6652-94F4-465A-8B0E-EA760F861C0E}"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3058983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16BDAC0-9054-422E-B998-D9A2506F67D1}"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201788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5EE3B986-F399-462C-AD28-2A3B380F14AF}"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74830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10523D5-7140-467E-BF75-864CAB931988}"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80444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B08CE9EC-CBA3-4BC4-A1A2-3A5EB18441C9}"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15475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39A8FC8F-1CEC-4F6D-A3B6-B08CAFF8869A}"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27056922"/>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97AE2F-A3D1-43D6-8FCD-36B15A08D541}"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5616590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11CBA587-6CB7-49A2-A129-81A938483E20}"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070897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82CF0-207B-438D-AE4F-406DB19747D9}"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6762350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F46A626-3F16-4370-A82A-7BCF06BF6C62}"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81584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21551D16-1CF5-4DC2-9969-B1EED8BF03E2}"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061066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DF7C297-3C9E-449A-A011-7A2B47C95A29}" type="datetime4">
              <a:rPr lang="en-US" smtClean="0"/>
              <a:t>August 15,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24703891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0A2C2F-B3D7-4CB3-9E19-6EB5A0531CAE}" type="datetime4">
              <a:rPr lang="en-US" smtClean="0"/>
              <a:t>August 15, 2019</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21299"/>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2268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90C0D85-C36C-4152-8D2B-ECF54F9DAAF6}" type="datetime4">
              <a:rPr lang="en-US" smtClean="0"/>
              <a:t>August 15,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89069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849632-9B0D-4506-9C58-646C8A5085D1}" type="datetime4">
              <a:rPr lang="en-US" smtClean="0"/>
              <a:t>August 15,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8" name="Rectangle 17"/>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60582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06CEC2-E30A-410D-94E2-7956972A49B0}" type="datetime4">
              <a:rPr lang="en-US" smtClean="0"/>
              <a:t>August 15,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9" name="Rectangle 1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811761"/>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7F9999D0-74BC-4824-8132-A732DF223910}" type="datetime4">
              <a:rPr lang="en-US" smtClean="0"/>
              <a:t>August 15, 2019</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2216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audio" Target="../media/audio1.wav"/><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CD8DB5AE-1DF9-477A-806E-1753E82CA561}" type="datetime4">
              <a:rPr lang="en-US" smtClean="0"/>
              <a:t>August 15, 2019</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r>
              <a:rPr lang="en-US"/>
              <a:t>Federal Health Information Model (FHIM)</a:t>
            </a:r>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3545655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Lst>
  <mc:AlternateContent xmlns:mc="http://schemas.openxmlformats.org/markup-compatibility/2006" xmlns:p14="http://schemas.microsoft.com/office/powerpoint/2010/main">
    <mc:Choice Requires="p14">
      <p:transition spd="slow" p14:dur="3400" advTm="15000">
        <p14:reveal/>
        <p:sndAc>
          <p:stSnd>
            <p:snd r:embed="rId44" name="camera.wav"/>
          </p:stSnd>
        </p:sndAc>
      </p:transition>
    </mc:Choice>
    <mc:Fallback xmlns="">
      <p:transition spd="slow" advTm="15000">
        <p:fade/>
        <p:sndAc>
          <p:stSnd>
            <p:snd r:embed="rId46" name="camera.wav"/>
          </p:stSnd>
        </p:sndAc>
      </p:transition>
    </mc:Fallback>
  </mc:AlternateContent>
  <p:hf hdr="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www.youtube.com/channel/UCpVPMpQ_A95epsSNUvlvPGQ" TargetMode="External"/><Relationship Id="rId5" Type="http://schemas.openxmlformats.org/officeDocument/2006/relationships/audio" Target="../media/audio1.wav"/><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8.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jpg"/><Relationship Id="rId3" Type="http://schemas.openxmlformats.org/officeDocument/2006/relationships/slideLayout" Target="../slideLayouts/slideLayout5.xml"/><Relationship Id="rId7" Type="http://schemas.openxmlformats.org/officeDocument/2006/relationships/image" Target="../media/image34.png"/><Relationship Id="rId12" Type="http://schemas.openxmlformats.org/officeDocument/2006/relationships/image" Target="../media/image38.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3.png"/><Relationship Id="rId11" Type="http://schemas.openxmlformats.org/officeDocument/2006/relationships/image" Target="../media/image19.png"/><Relationship Id="rId5" Type="http://schemas.openxmlformats.org/officeDocument/2006/relationships/audio" Target="../media/audio1.wav"/><Relationship Id="rId10" Type="http://schemas.openxmlformats.org/officeDocument/2006/relationships/image" Target="../media/image37.png"/><Relationship Id="rId4" Type="http://schemas.openxmlformats.org/officeDocument/2006/relationships/notesSlide" Target="../notesSlides/notesSlide15.xml"/><Relationship Id="rId9" Type="http://schemas.openxmlformats.org/officeDocument/2006/relationships/image" Target="../media/image36.jp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slideLayout" Target="../slideLayouts/slideLayout17.xml"/><Relationship Id="rId7" Type="http://schemas.openxmlformats.org/officeDocument/2006/relationships/image" Target="../media/image4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7.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4.jpg"/><Relationship Id="rId5" Type="http://schemas.openxmlformats.org/officeDocument/2006/relationships/audio" Target="../media/audio1.wav"/><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5.png"/><Relationship Id="rId5" Type="http://schemas.openxmlformats.org/officeDocument/2006/relationships/audio" Target="../media/audio1.wav"/><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FHIMS/FHIMDocuments" TargetMode="External"/><Relationship Id="rId13" Type="http://schemas.openxmlformats.org/officeDocument/2006/relationships/hyperlink" Target="http://www.fhims.org/docs/FHIM_Fact_Sheet.pdf" TargetMode="External"/><Relationship Id="rId1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hyperlink" Target="https://github.com/FHIMS/FHIM" TargetMode="External"/><Relationship Id="rId12" Type="http://schemas.openxmlformats.org/officeDocument/2006/relationships/hyperlink" Target="http://www.fhims.org/content/420A62FD03B6_root.html" TargetMode="External"/><Relationship Id="rId17" Type="http://schemas.openxmlformats.org/officeDocument/2006/relationships/hyperlink" Target="https://www.youtube.com/channel/UCpVPMpQ_A95epsSNUvlvPGQ" TargetMode="External"/><Relationship Id="rId2" Type="http://schemas.openxmlformats.org/officeDocument/2006/relationships/audio" Target="../media/media1.mp3"/><Relationship Id="rId16" Type="http://schemas.openxmlformats.org/officeDocument/2006/relationships/hyperlink" Target="http://www.fhims.org/about.html" TargetMode="External"/><Relationship Id="rId1" Type="http://schemas.microsoft.com/office/2007/relationships/media" Target="../media/media1.mp3"/><Relationship Id="rId6" Type="http://schemas.openxmlformats.org/officeDocument/2006/relationships/hyperlink" Target="https://github.com/FHIMS" TargetMode="External"/><Relationship Id="rId11" Type="http://schemas.openxmlformats.org/officeDocument/2006/relationships/hyperlink" Target="http://www.fhims.org/" TargetMode="External"/><Relationship Id="rId5" Type="http://schemas.openxmlformats.org/officeDocument/2006/relationships/audio" Target="../media/audio1.wav"/><Relationship Id="rId15" Type="http://schemas.openxmlformats.org/officeDocument/2006/relationships/hyperlink" Target="http://www.fhims.org/background.html" TargetMode="External"/><Relationship Id="rId10" Type="http://schemas.openxmlformats.org/officeDocument/2006/relationships/hyperlink" Target="https://github.com/FHIMS/FHIMBackup" TargetMode="External"/><Relationship Id="rId4" Type="http://schemas.openxmlformats.org/officeDocument/2006/relationships/notesSlide" Target="../notesSlides/notesSlide6.xml"/><Relationship Id="rId9" Type="http://schemas.openxmlformats.org/officeDocument/2006/relationships/hyperlink" Target="https://github.com/FHIMS/fhimUI" TargetMode="External"/><Relationship Id="rId14" Type="http://schemas.openxmlformats.org/officeDocument/2006/relationships/hyperlink" Target="http://www.fhims.org/docs/FHIM_DataElements_AllClasses.xls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mailto:SWagner@Apprioinc.com" TargetMode="External"/><Relationship Id="rId13" Type="http://schemas.openxmlformats.org/officeDocument/2006/relationships/hyperlink" Target="mailto:rmcclure@mdpartners.com" TargetMode="External"/><Relationship Id="rId3" Type="http://schemas.openxmlformats.org/officeDocument/2006/relationships/slideLayout" Target="../slideLayouts/slideLayout5.xml"/><Relationship Id="rId7" Type="http://schemas.openxmlformats.org/officeDocument/2006/relationships/hyperlink" Target="mailto:Avinash.Shanbhag@hhs.gov" TargetMode="External"/><Relationship Id="rId12" Type="http://schemas.openxmlformats.org/officeDocument/2006/relationships/hyperlink" Target="mailto:Sean.Muir@jkmsoftware.com" TargetMode="External"/><Relationship Id="rId2" Type="http://schemas.openxmlformats.org/officeDocument/2006/relationships/audio" Target="../media/media1.mp3"/><Relationship Id="rId16" Type="http://schemas.openxmlformats.org/officeDocument/2006/relationships/image" Target="../media/image19.png"/><Relationship Id="rId1" Type="http://schemas.microsoft.com/office/2007/relationships/media" Target="../media/media1.mp3"/><Relationship Id="rId6" Type="http://schemas.openxmlformats.org/officeDocument/2006/relationships/hyperlink" Target="mailto:Sherilyn.Pruitt@hhs.gov" TargetMode="External"/><Relationship Id="rId11" Type="http://schemas.openxmlformats.org/officeDocument/2006/relationships/hyperlink" Target="mailto:Jay.Lyle@JPSys.com" TargetMode="External"/><Relationship Id="rId5" Type="http://schemas.openxmlformats.org/officeDocument/2006/relationships/audio" Target="../media/audio1.wav"/><Relationship Id="rId15" Type="http://schemas.openxmlformats.org/officeDocument/2006/relationships/hyperlink" Target="mailto:bhandspicker@irishealthsolutions.com" TargetMode="External"/><Relationship Id="rId10" Type="http://schemas.openxmlformats.org/officeDocument/2006/relationships/hyperlink" Target="mailto:Galen.Mulrooney@JPSys.com" TargetMode="External"/><Relationship Id="rId4" Type="http://schemas.openxmlformats.org/officeDocument/2006/relationships/notesSlide" Target="../notesSlides/notesSlide7.xml"/><Relationship Id="rId9" Type="http://schemas.openxmlformats.org/officeDocument/2006/relationships/hyperlink" Target="mailto:Shufnagel@apprioinc.com" TargetMode="External"/><Relationship Id="rId14" Type="http://schemas.openxmlformats.org/officeDocument/2006/relationships/hyperlink" Target="mailto:cryan@irishealthsolutions.com"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jpg"/><Relationship Id="rId3" Type="http://schemas.openxmlformats.org/officeDocument/2006/relationships/slideLayout" Target="../slideLayouts/slideLayout5.xml"/><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www.google.com/imgres?imgurl=https%3A%2F%2Fwww.intersystems.com%2Fwp-content%2Fuploads%2F2017%2F08%2FStandards_Adoption_Graph2%404x.jpg&amp;imgrefurl=https%3A%2F%2Fwww.intersystems.com%2Ffhir%2F&amp;docid=n91t9F69DA2hmM&amp;tbnid=vowWOyu67RJvHM%3A&amp;vet=10ahUKEwjVnpKkmrHhAhVInFkKHVGUAqEQMwhMKAwwDA..i&amp;w=1600&amp;h=958&amp;bih=482&amp;biw=864&amp;q=fhir&amp;ved=0ahUKEwjVnpKkmrHhAhVInFkKHVGUAqEQMwhMKAwwDA&amp;iact=mrc&amp;uact=8" TargetMode="External"/><Relationship Id="rId11" Type="http://schemas.openxmlformats.org/officeDocument/2006/relationships/image" Target="../media/image19.png"/><Relationship Id="rId5" Type="http://schemas.openxmlformats.org/officeDocument/2006/relationships/audio" Target="../media/audio1.wav"/><Relationship Id="rId10" Type="http://schemas.openxmlformats.org/officeDocument/2006/relationships/image" Target="../media/image24.png"/><Relationship Id="rId4" Type="http://schemas.openxmlformats.org/officeDocument/2006/relationships/notesSlide" Target="../notesSlides/notesSlide9.xml"/><Relationship Id="rId9" Type="http://schemas.openxmlformats.org/officeDocument/2006/relationships/hyperlink" Target="https://www.google.com/imgres?imgurl=https%3A%2F%2Ffire.ly%2Fwp-content%2Fthemes%2Ffhir%2Fimages%2Ffhir.svg&amp;imgrefurl=https%3A%2F%2Ffire.ly%2F&amp;docid=xE0PryB7DXHn6M&amp;tbnid=pMZpCYN_w5yMLM%3A&amp;vet=10ahUKEwjVnpKkmrHhAhVInFkKHVGUAqEQMwhFKAUwBQ..i&amp;w=800&amp;h=324&amp;bih=482&amp;biw=864&amp;q=fhir&amp;ved=0ahUKEwjVnpKkmrHhAhVInFkKHVGUAqEQMwhFKAUwBQ&amp;iact=mrc&amp;uact=8" TargetMode="External"/><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C61F14-31B5-41C2-BB08-6861C8EC9947}"/>
              </a:ext>
            </a:extLst>
          </p:cNvPr>
          <p:cNvSpPr>
            <a:spLocks noGrp="1"/>
          </p:cNvSpPr>
          <p:nvPr>
            <p:ph type="subTitle" idx="1"/>
          </p:nvPr>
        </p:nvSpPr>
        <p:spPr>
          <a:xfrm>
            <a:off x="3843338" y="2815784"/>
            <a:ext cx="5300662" cy="2157869"/>
          </a:xfrm>
        </p:spPr>
        <p:txBody>
          <a:bodyPr>
            <a:noAutofit/>
          </a:bodyPr>
          <a:lstStyle/>
          <a:p>
            <a:pPr algn="ctr">
              <a:spcBef>
                <a:spcPct val="0"/>
              </a:spcBef>
            </a:pPr>
            <a:r>
              <a:rPr lang="en-US" sz="2800" u="sng" dirty="0">
                <a:solidFill>
                  <a:schemeClr val="tx1"/>
                </a:solidFill>
                <a:latin typeface="Arial Narrow" panose="020B0606020202030204" pitchFamily="34" charset="0"/>
                <a:hlinkClick r:id="rId6"/>
              </a:rPr>
              <a:t>https://www. </a:t>
            </a:r>
            <a:r>
              <a:rPr lang="en-US" sz="2800" u="sng" dirty="0" err="1">
                <a:solidFill>
                  <a:schemeClr val="tx1"/>
                </a:solidFill>
                <a:latin typeface="Arial Narrow" panose="020B0606020202030204" pitchFamily="34" charset="0"/>
                <a:hlinkClick r:id="rId6"/>
              </a:rPr>
              <a:t>youtube</a:t>
            </a:r>
            <a:r>
              <a:rPr lang="en-US" sz="2800" u="sng" dirty="0">
                <a:solidFill>
                  <a:schemeClr val="tx1"/>
                </a:solidFill>
                <a:latin typeface="Arial Narrow" panose="020B0606020202030204" pitchFamily="34" charset="0"/>
                <a:hlinkClick r:id="rId6"/>
              </a:rPr>
              <a:t>. com/channel/UCpVPMpQ_A95epsSNUvlvPGQ</a:t>
            </a:r>
            <a:r>
              <a:rPr lang="en-US" sz="2800" dirty="0">
                <a:solidFill>
                  <a:schemeClr val="tx1"/>
                </a:solidFill>
                <a:latin typeface="Arial Narrow" panose="020B0606020202030204" pitchFamily="34" charset="0"/>
              </a:rPr>
              <a:t> </a:t>
            </a:r>
            <a:endParaRPr lang="en-US" sz="2400" b="1" dirty="0">
              <a:solidFill>
                <a:schemeClr val="tx1"/>
              </a:solidFill>
              <a:latin typeface="Arial Narrow" panose="020B0606020202030204" pitchFamily="34" charset="0"/>
              <a:ea typeface="+mj-ea"/>
              <a:cs typeface="+mj-cs"/>
            </a:endParaRPr>
          </a:p>
          <a:p>
            <a:pPr algn="ctr">
              <a:lnSpc>
                <a:spcPct val="150000"/>
              </a:lnSpc>
              <a:spcBef>
                <a:spcPct val="0"/>
              </a:spcBef>
            </a:pPr>
            <a:r>
              <a:rPr lang="en-US" sz="2800" b="1" dirty="0">
                <a:solidFill>
                  <a:schemeClr val="tx1"/>
                </a:solidFill>
                <a:latin typeface="Arial Narrow" panose="020B0606020202030204" pitchFamily="34" charset="0"/>
                <a:ea typeface="+mj-ea"/>
                <a:cs typeface="+mj-cs"/>
              </a:rPr>
              <a:t>Federal Health Information Model </a:t>
            </a:r>
            <a:endParaRPr lang="en-US" sz="2800" b="1" dirty="0">
              <a:latin typeface="Arial Narrow" panose="020B0606020202030204" pitchFamily="34" charset="0"/>
            </a:endParaRPr>
          </a:p>
        </p:txBody>
      </p:sp>
      <p:sp>
        <p:nvSpPr>
          <p:cNvPr id="6" name="Title 5">
            <a:extLst>
              <a:ext uri="{FF2B5EF4-FFF2-40B4-BE49-F238E27FC236}">
                <a16:creationId xmlns:a16="http://schemas.microsoft.com/office/drawing/2014/main" id="{8BCA7B34-C432-48B1-9E7F-C185F20E1E20}"/>
              </a:ext>
            </a:extLst>
          </p:cNvPr>
          <p:cNvSpPr>
            <a:spLocks noGrp="1"/>
          </p:cNvSpPr>
          <p:nvPr>
            <p:ph type="ctrTitle"/>
          </p:nvPr>
        </p:nvSpPr>
        <p:spPr>
          <a:xfrm>
            <a:off x="3843337" y="1752937"/>
            <a:ext cx="5365317" cy="1157687"/>
          </a:xfrm>
        </p:spPr>
        <p:txBody>
          <a:bodyPr/>
          <a:lstStyle/>
          <a:p>
            <a:pPr algn="ctr"/>
            <a:r>
              <a:rPr lang="en-US" dirty="0">
                <a:latin typeface="Arial Black" panose="020B0A04020102020204" pitchFamily="34" charset="0"/>
              </a:rPr>
              <a:t>FHIM Training</a:t>
            </a:r>
            <a:br>
              <a:rPr lang="en-US" dirty="0">
                <a:latin typeface="Arial Black" panose="020B0A04020102020204" pitchFamily="34" charset="0"/>
              </a:rPr>
            </a:br>
            <a:r>
              <a:rPr lang="en-US" dirty="0">
                <a:latin typeface="Arial Black" panose="020B0A04020102020204" pitchFamily="34" charset="0"/>
              </a:rPr>
              <a:t>Introduction</a:t>
            </a:r>
            <a:br>
              <a:rPr lang="en-US" dirty="0">
                <a:latin typeface="Arial Black" panose="020B0A04020102020204" pitchFamily="34" charset="0"/>
              </a:rPr>
            </a:br>
            <a:br>
              <a:rPr lang="en-US" dirty="0">
                <a:latin typeface="Arial Black" panose="020B0A04020102020204" pitchFamily="34" charset="0"/>
              </a:rPr>
            </a:br>
            <a:endParaRPr lang="en-US" dirty="0">
              <a:latin typeface="Arial Black" panose="020B0A04020102020204" pitchFamily="34" charset="0"/>
            </a:endParaRPr>
          </a:p>
        </p:txBody>
      </p:sp>
      <p:sp>
        <p:nvSpPr>
          <p:cNvPr id="5" name="Slide Number Placeholder 2">
            <a:extLst>
              <a:ext uri="{FF2B5EF4-FFF2-40B4-BE49-F238E27FC236}">
                <a16:creationId xmlns:a16="http://schemas.microsoft.com/office/drawing/2014/main" id="{DE3FF911-C49D-43F5-B83A-6A94B6D9CC8A}"/>
              </a:ext>
            </a:extLst>
          </p:cNvPr>
          <p:cNvSpPr txBox="1">
            <a:spLocks/>
          </p:cNvSpPr>
          <p:nvPr/>
        </p:nvSpPr>
        <p:spPr>
          <a:xfrm>
            <a:off x="8386116" y="18678"/>
            <a:ext cx="360266"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1600" b="1"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fld id="{F8059506-D6B1-B842-AAB5-13291BE98BD7}" type="slidenum">
              <a:rPr lang="en-US" sz="2000" smtClean="0"/>
              <a:pPr/>
              <a:t>1</a:t>
            </a:fld>
            <a:endParaRPr lang="en-US" sz="2000" dirty="0"/>
          </a:p>
        </p:txBody>
      </p:sp>
      <p:pic>
        <p:nvPicPr>
          <p:cNvPr id="7" name="AchievementUnlocked">
            <a:hlinkClick r:id="" action="ppaction://media"/>
            <a:extLst>
              <a:ext uri="{FF2B5EF4-FFF2-40B4-BE49-F238E27FC236}">
                <a16:creationId xmlns:a16="http://schemas.microsoft.com/office/drawing/2014/main" id="{1042EEB8-5DD9-44A6-8914-4239708E1F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30517" y="613585"/>
            <a:ext cx="271463" cy="271463"/>
          </a:xfrm>
          <a:prstGeom prst="rect">
            <a:avLst/>
          </a:prstGeom>
        </p:spPr>
      </p:pic>
      <p:sp>
        <p:nvSpPr>
          <p:cNvPr id="8" name="Slide Number Placeholder 2">
            <a:extLst>
              <a:ext uri="{FF2B5EF4-FFF2-40B4-BE49-F238E27FC236}">
                <a16:creationId xmlns:a16="http://schemas.microsoft.com/office/drawing/2014/main" id="{F5862E08-B55E-47D9-9A30-21CF44929DE9}"/>
              </a:ext>
            </a:extLst>
          </p:cNvPr>
          <p:cNvSpPr txBox="1">
            <a:spLocks/>
          </p:cNvSpPr>
          <p:nvPr/>
        </p:nvSpPr>
        <p:spPr>
          <a:xfrm>
            <a:off x="8538516" y="171078"/>
            <a:ext cx="360266"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1600" b="1"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fld id="{F8059506-D6B1-B842-AAB5-13291BE98BD7}" type="slidenum">
              <a:rPr lang="en-US" sz="2000" smtClean="0"/>
              <a:pPr/>
              <a:t>1</a:t>
            </a:fld>
            <a:endParaRPr lang="en-US" sz="2000" dirty="0"/>
          </a:p>
        </p:txBody>
      </p:sp>
    </p:spTree>
    <p:extLst>
      <p:ext uri="{BB962C8B-B14F-4D97-AF65-F5344CB8AC3E}">
        <p14:creationId xmlns:p14="http://schemas.microsoft.com/office/powerpoint/2010/main" val="4158208753"/>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14902" y="1452630"/>
            <a:ext cx="8571898" cy="4966349"/>
          </a:xfrm>
        </p:spPr>
        <p:txBody>
          <a:bodyPr/>
          <a:lstStyle/>
          <a:p>
            <a:pPr marL="342900" indent="-342900">
              <a:spcAft>
                <a:spcPts val="600"/>
              </a:spcAft>
              <a:buFont typeface="Arial" panose="020B0604020202020204" pitchFamily="34" charset="0"/>
              <a:buChar char="•"/>
            </a:pPr>
            <a:r>
              <a:rPr lang="en-US" dirty="0">
                <a:latin typeface="Arial Narrow" panose="020B0606020202030204" pitchFamily="34" charset="0"/>
                <a:cs typeface="Calibri" panose="020F0502020204030204" pitchFamily="34" charset="0"/>
              </a:rPr>
              <a:t>FHA Managing Board members decided that the </a:t>
            </a:r>
            <a:r>
              <a:rPr lang="en-US" sz="2400" dirty="0">
                <a:latin typeface="Arial Narrow" panose="020B0606020202030204" pitchFamily="34" charset="0"/>
                <a:cs typeface="Calibri" panose="020F0502020204030204" pitchFamily="34" charset="0"/>
              </a:rPr>
              <a:t>Open Group will become FHIM’s home. Open Group is industry centric with over 600 member organizations focused on making standards work, e. g. , UNIX, POSIX, TOGAF</a:t>
            </a:r>
          </a:p>
          <a:p>
            <a:pPr marL="342900" indent="-342900">
              <a:spcAft>
                <a:spcPts val="600"/>
              </a:spcAft>
              <a:buFont typeface="Arial" panose="020B0604020202020204" pitchFamily="34" charset="0"/>
              <a:buChar char="•"/>
            </a:pPr>
            <a:r>
              <a:rPr lang="en-US" sz="2800" dirty="0">
                <a:latin typeface="Arial Narrow" panose="020B0606020202030204" pitchFamily="34" charset="0"/>
                <a:cs typeface="Calibri" panose="020F0502020204030204" pitchFamily="34" charset="0"/>
              </a:rPr>
              <a:t>HSPC CIIC has the potential to provide FHIM clinical date element curation on the path to FHIR, SOA components and SOA Services Platforms. </a:t>
            </a:r>
          </a:p>
          <a:p>
            <a:pPr marL="342900" indent="-342900">
              <a:spcAft>
                <a:spcPts val="600"/>
              </a:spcAft>
              <a:buFont typeface="Arial" panose="020B0604020202020204" pitchFamily="34" charset="0"/>
              <a:buChar char="•"/>
            </a:pPr>
            <a:r>
              <a:rPr lang="en-US" sz="2800" dirty="0">
                <a:latin typeface="Arial Narrow" panose="020B0606020202030204" pitchFamily="34" charset="0"/>
                <a:cs typeface="Calibri" panose="020F0502020204030204" pitchFamily="34" charset="0"/>
              </a:rPr>
              <a:t>HL7® and The FHIR® Foundation has the potential to benefit from FHIM and FHIM based tools. The FHIR® Foundation focuses on implementation and publishing FHIR Structure Definitions (FSDs) on the path to FHIR. </a:t>
            </a:r>
            <a:endParaRPr lang="en-US" dirty="0">
              <a:latin typeface="Arial Narrow" panose="020B0606020202030204" pitchFamily="34" charset="0"/>
              <a:cs typeface="Calibri" panose="020F0502020204030204" pitchFamily="34" charset="0"/>
            </a:endParaRPr>
          </a:p>
          <a:p>
            <a:pPr>
              <a:spcAft>
                <a:spcPts val="600"/>
              </a:spcAft>
            </a:pPr>
            <a:endParaRPr lang="en-US" dirty="0">
              <a:latin typeface="Arial Narrow" panose="020B0606020202030204" pitchFamily="34" charset="0"/>
            </a:endParaRPr>
          </a:p>
          <a:p>
            <a:pPr marL="342900" indent="-342900">
              <a:spcAft>
                <a:spcPts val="600"/>
              </a:spcAft>
              <a:buFont typeface="Arial" panose="020B0604020202020204" pitchFamily="34" charset="0"/>
              <a:buChar char="•"/>
            </a:pPr>
            <a:endParaRPr lang="en-US" dirty="0">
              <a:latin typeface="Arial Narrow" panose="020B0606020202030204" pitchFamily="34" charset="0"/>
            </a:endParaRPr>
          </a:p>
          <a:p>
            <a:pPr>
              <a:spcAft>
                <a:spcPts val="600"/>
              </a:spcAft>
            </a:pPr>
            <a:endParaRPr lang="en-US"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10</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162878" y="98425"/>
            <a:ext cx="5673259" cy="861516"/>
          </a:xfrm>
        </p:spPr>
        <p:txBody>
          <a:bodyPr>
            <a:normAutofit fontScale="90000"/>
          </a:bodyPr>
          <a:lstStyle/>
          <a:p>
            <a:r>
              <a:rPr lang="en-US" dirty="0"/>
              <a:t>FHIM Landscape and Situation</a:t>
            </a:r>
          </a:p>
        </p:txBody>
      </p:sp>
      <p:pic>
        <p:nvPicPr>
          <p:cNvPr id="9" name="AchievementUnlocked">
            <a:hlinkClick r:id="" action="ppaction://media"/>
            <a:extLst>
              <a:ext uri="{FF2B5EF4-FFF2-40B4-BE49-F238E27FC236}">
                <a16:creationId xmlns:a16="http://schemas.microsoft.com/office/drawing/2014/main" id="{873AD651-2172-44BA-8877-23745D0E08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4919" y="451922"/>
            <a:ext cx="271463" cy="271463"/>
          </a:xfrm>
          <a:prstGeom prst="rect">
            <a:avLst/>
          </a:prstGeom>
        </p:spPr>
      </p:pic>
      <p:sp>
        <p:nvSpPr>
          <p:cNvPr id="10" name="Footer Placeholder 8">
            <a:extLst>
              <a:ext uri="{FF2B5EF4-FFF2-40B4-BE49-F238E27FC236}">
                <a16:creationId xmlns:a16="http://schemas.microsoft.com/office/drawing/2014/main" id="{3BA6445A-39E0-4B0D-BB2A-40B93352A2EB}"/>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AB8EEEB1-24AB-4237-B0AD-21FB0CBA7EE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1561282299"/>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11</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28634" y="25265"/>
            <a:ext cx="6825281" cy="924954"/>
          </a:xfrm>
        </p:spPr>
        <p:txBody>
          <a:bodyPr>
            <a:noAutofit/>
          </a:bodyPr>
          <a:lstStyle/>
          <a:p>
            <a:r>
              <a:rPr lang="en-US" sz="2800" dirty="0">
                <a:latin typeface="Arial Narrow" panose="020B0606020202030204" pitchFamily="34" charset="0"/>
              </a:rPr>
              <a:t>FHIM Profile Builder </a:t>
            </a:r>
            <a:r>
              <a:rPr lang="en-US" sz="2800">
                <a:latin typeface="Arial Narrow" panose="020B0606020202030204" pitchFamily="34" charset="0"/>
              </a:rPr>
              <a:t>Maintains FHIR </a:t>
            </a:r>
            <a:r>
              <a:rPr lang="en-US" sz="2800" dirty="0">
                <a:latin typeface="Arial Narrow" panose="020B0606020202030204" pitchFamily="34" charset="0"/>
              </a:rPr>
              <a:t>&amp; CDA </a:t>
            </a:r>
            <a:br>
              <a:rPr lang="en-US" sz="2800" dirty="0">
                <a:latin typeface="Arial Narrow" panose="020B0606020202030204" pitchFamily="34" charset="0"/>
              </a:rPr>
            </a:br>
            <a:r>
              <a:rPr lang="en-US" sz="2800" dirty="0">
                <a:latin typeface="Arial Narrow" panose="020B0606020202030204" pitchFamily="34" charset="0"/>
              </a:rPr>
              <a:t>used within US-CDI and TEFCA</a:t>
            </a:r>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0517" y="613585"/>
            <a:ext cx="271463" cy="271463"/>
          </a:xfrm>
          <a:prstGeom prst="rect">
            <a:avLst/>
          </a:prstGeom>
        </p:spPr>
      </p:pic>
      <p:pic>
        <p:nvPicPr>
          <p:cNvPr id="11" name="Content Placeholder 10">
            <a:extLst>
              <a:ext uri="{FF2B5EF4-FFF2-40B4-BE49-F238E27FC236}">
                <a16:creationId xmlns:a16="http://schemas.microsoft.com/office/drawing/2014/main" id="{29527525-7068-4663-9CA1-934D25EEF2F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439" y="1410240"/>
            <a:ext cx="9164551" cy="4576408"/>
          </a:xfrm>
        </p:spPr>
      </p:pic>
      <p:sp>
        <p:nvSpPr>
          <p:cNvPr id="10" name="Footer Placeholder 8">
            <a:extLst>
              <a:ext uri="{FF2B5EF4-FFF2-40B4-BE49-F238E27FC236}">
                <a16:creationId xmlns:a16="http://schemas.microsoft.com/office/drawing/2014/main" id="{35FE188F-5FEC-40A0-8883-149AC7E479AD}"/>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4" name="Date Placeholder 7">
            <a:extLst>
              <a:ext uri="{FF2B5EF4-FFF2-40B4-BE49-F238E27FC236}">
                <a16:creationId xmlns:a16="http://schemas.microsoft.com/office/drawing/2014/main" id="{FA0F4F6E-905E-4279-B12C-5D78B764F845}"/>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
        <p:nvSpPr>
          <p:cNvPr id="12" name="TextBox 11">
            <a:extLst>
              <a:ext uri="{FF2B5EF4-FFF2-40B4-BE49-F238E27FC236}">
                <a16:creationId xmlns:a16="http://schemas.microsoft.com/office/drawing/2014/main" id="{9ACBC193-AD1F-493F-87F5-4BE37F28206A}"/>
              </a:ext>
            </a:extLst>
          </p:cNvPr>
          <p:cNvSpPr txBox="1"/>
          <p:nvPr/>
        </p:nvSpPr>
        <p:spPr>
          <a:xfrm>
            <a:off x="-43165" y="4496865"/>
            <a:ext cx="1420551" cy="1477328"/>
          </a:xfrm>
          <a:prstGeom prst="rect">
            <a:avLst/>
          </a:prstGeom>
          <a:solidFill>
            <a:srgbClr val="FFC000"/>
          </a:solidFill>
          <a:ln w="38100">
            <a:solidFill>
              <a:schemeClr val="accent6"/>
            </a:solidFill>
          </a:ln>
        </p:spPr>
        <p:txBody>
          <a:bodyPr wrap="square" rtlCol="0">
            <a:spAutoFit/>
          </a:bodyPr>
          <a:lstStyle/>
          <a:p>
            <a:pPr algn="ctr"/>
            <a:r>
              <a:rPr lang="en-US" b="1" dirty="0">
                <a:latin typeface="Arial Narrow" panose="020B0606020202030204" pitchFamily="34" charset="0"/>
              </a:rPr>
              <a:t>QHIN</a:t>
            </a:r>
            <a:r>
              <a:rPr lang="en-US" dirty="0">
                <a:latin typeface="Arial Narrow" panose="020B0606020202030204" pitchFamily="34" charset="0"/>
              </a:rPr>
              <a:t> participants can achieve </a:t>
            </a:r>
          </a:p>
          <a:p>
            <a:pPr algn="ctr"/>
            <a:r>
              <a:rPr lang="en-US" dirty="0">
                <a:latin typeface="Arial Narrow" panose="020B0606020202030204" pitchFamily="34" charset="0"/>
              </a:rPr>
              <a:t>interoperability using </a:t>
            </a:r>
            <a:r>
              <a:rPr lang="en-US" dirty="0">
                <a:latin typeface="Arial Black" panose="020B0A04020102020204" pitchFamily="34" charset="0"/>
              </a:rPr>
              <a:t>FPB</a:t>
            </a:r>
          </a:p>
        </p:txBody>
      </p:sp>
    </p:spTree>
    <p:extLst>
      <p:ext uri="{BB962C8B-B14F-4D97-AF65-F5344CB8AC3E}">
        <p14:creationId xmlns:p14="http://schemas.microsoft.com/office/powerpoint/2010/main" val="2403468805"/>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0" y="25265"/>
            <a:ext cx="6853915" cy="924954"/>
          </a:xfrm>
        </p:spPr>
        <p:txBody>
          <a:bodyPr>
            <a:normAutofit fontScale="90000"/>
          </a:bodyPr>
          <a:lstStyle/>
          <a:p>
            <a:r>
              <a:rPr lang="en-US" dirty="0"/>
              <a:t>Better Interoperability</a:t>
            </a:r>
            <a:br>
              <a:rPr lang="en-US" dirty="0"/>
            </a:br>
            <a:r>
              <a:rPr lang="en-US" dirty="0"/>
              <a:t>using FHIM, CIMI, SOLOR </a:t>
            </a:r>
            <a:r>
              <a:rPr lang="en-US"/>
              <a:t>and FHIR </a:t>
            </a:r>
            <a:endParaRPr lang="en-US" dirty="0"/>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7589" y="613585"/>
            <a:ext cx="271463" cy="271463"/>
          </a:xfrm>
          <a:prstGeom prst="rect">
            <a:avLst/>
          </a:prstGeom>
        </p:spPr>
      </p:pic>
      <p:pic>
        <p:nvPicPr>
          <p:cNvPr id="10" name="Picture 9">
            <a:extLst>
              <a:ext uri="{FF2B5EF4-FFF2-40B4-BE49-F238E27FC236}">
                <a16:creationId xmlns:a16="http://schemas.microsoft.com/office/drawing/2014/main" id="{009BFA6E-E9B8-417F-AD21-BCF89CBDE953}"/>
              </a:ext>
            </a:extLst>
          </p:cNvPr>
          <p:cNvPicPr>
            <a:picLocks noChangeAspect="1"/>
          </p:cNvPicPr>
          <p:nvPr/>
        </p:nvPicPr>
        <p:blipFill>
          <a:blip r:embed="rId7"/>
          <a:stretch>
            <a:fillRect/>
          </a:stretch>
        </p:blipFill>
        <p:spPr>
          <a:xfrm>
            <a:off x="73711" y="1257150"/>
            <a:ext cx="7380642" cy="4874715"/>
          </a:xfrm>
          <a:prstGeom prst="rect">
            <a:avLst/>
          </a:prstGeom>
        </p:spPr>
      </p:pic>
      <p:sp>
        <p:nvSpPr>
          <p:cNvPr id="11" name="Slide Number Placeholder 2">
            <a:extLst>
              <a:ext uri="{FF2B5EF4-FFF2-40B4-BE49-F238E27FC236}">
                <a16:creationId xmlns:a16="http://schemas.microsoft.com/office/drawing/2014/main" id="{6575E5C2-F55B-4171-B99E-0A1D2FF5E71A}"/>
              </a:ext>
            </a:extLst>
          </p:cNvPr>
          <p:cNvSpPr>
            <a:spLocks noGrp="1"/>
          </p:cNvSpPr>
          <p:nvPr>
            <p:ph type="sldNum" sz="quarter" idx="12"/>
          </p:nvPr>
        </p:nvSpPr>
        <p:spPr>
          <a:xfrm>
            <a:off x="8386116" y="18678"/>
            <a:ext cx="360266" cy="365125"/>
          </a:xfrm>
        </p:spPr>
        <p:txBody>
          <a:bodyPr/>
          <a:lstStyle/>
          <a:p>
            <a:fld id="{F8059506-D6B1-B842-AAB5-13291BE98BD7}" type="slidenum">
              <a:rPr lang="en-US" sz="2000" smtClean="0"/>
              <a:pPr/>
              <a:t>12</a:t>
            </a:fld>
            <a:endParaRPr lang="en-US" sz="2000" dirty="0"/>
          </a:p>
        </p:txBody>
      </p:sp>
      <p:sp>
        <p:nvSpPr>
          <p:cNvPr id="12" name="Footer Placeholder 8">
            <a:extLst>
              <a:ext uri="{FF2B5EF4-FFF2-40B4-BE49-F238E27FC236}">
                <a16:creationId xmlns:a16="http://schemas.microsoft.com/office/drawing/2014/main" id="{DC556788-D92B-436D-B6A3-1E93B42B7E8D}"/>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4" name="Date Placeholder 7">
            <a:extLst>
              <a:ext uri="{FF2B5EF4-FFF2-40B4-BE49-F238E27FC236}">
                <a16:creationId xmlns:a16="http://schemas.microsoft.com/office/drawing/2014/main" id="{25B09391-E4A0-4331-A06A-12CD41DB135B}"/>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pic>
        <p:nvPicPr>
          <p:cNvPr id="9" name="Picture 8">
            <a:extLst>
              <a:ext uri="{FF2B5EF4-FFF2-40B4-BE49-F238E27FC236}">
                <a16:creationId xmlns:a16="http://schemas.microsoft.com/office/drawing/2014/main" id="{C7E6E30C-357C-4569-B50A-8FF0B7F096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58" y="1109533"/>
            <a:ext cx="9096241" cy="5103611"/>
          </a:xfrm>
          <a:prstGeom prst="rect">
            <a:avLst/>
          </a:prstGeom>
        </p:spPr>
      </p:pic>
    </p:spTree>
    <p:extLst>
      <p:ext uri="{BB962C8B-B14F-4D97-AF65-F5344CB8AC3E}">
        <p14:creationId xmlns:p14="http://schemas.microsoft.com/office/powerpoint/2010/main" val="3574806907"/>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a:bodyPr>
          <a:lstStyle/>
          <a:p>
            <a:r>
              <a:rPr lang="en-US" dirty="0">
                <a:latin typeface="Arial Narrow" panose="020B0606020202030204" pitchFamily="34" charset="0"/>
              </a:rPr>
              <a:t>System Engineering use of FHIM</a:t>
            </a: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13</a:t>
            </a:fld>
            <a:endParaRPr lang="en-US" sz="2000" dirty="0"/>
          </a:p>
        </p:txBody>
      </p:sp>
      <p:sp>
        <p:nvSpPr>
          <p:cNvPr id="8" name="Date Placeholder 7">
            <a:extLst>
              <a:ext uri="{FF2B5EF4-FFF2-40B4-BE49-F238E27FC236}">
                <a16:creationId xmlns:a16="http://schemas.microsoft.com/office/drawing/2014/main" id="{EB5D1BA6-4D1C-40DB-BDD7-24521D4FAEB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
        <p:nvSpPr>
          <p:cNvPr id="9" name="Footer Placeholder 8">
            <a:extLst>
              <a:ext uri="{FF2B5EF4-FFF2-40B4-BE49-F238E27FC236}">
                <a16:creationId xmlns:a16="http://schemas.microsoft.com/office/drawing/2014/main" id="{3DC8F691-331B-4F55-A63E-0327887DE4A4}"/>
              </a:ext>
            </a:extLst>
          </p:cNvPr>
          <p:cNvSpPr>
            <a:spLocks noGrp="1"/>
          </p:cNvSpPr>
          <p:nvPr>
            <p:ph type="ftr" sz="quarter" idx="11"/>
          </p:nvPr>
        </p:nvSpPr>
        <p:spPr>
          <a:xfrm>
            <a:off x="3124200" y="6356350"/>
            <a:ext cx="2787502" cy="365125"/>
          </a:xfrm>
        </p:spPr>
        <p:txBody>
          <a:bodyPr/>
          <a:lstStyle/>
          <a:p>
            <a:r>
              <a:rPr lang="en-US"/>
              <a:t>Federal Health Information Model (FHIM)</a:t>
            </a:r>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10660" y="65508"/>
            <a:ext cx="271463" cy="271463"/>
          </a:xfrm>
          <a:prstGeom prst="rect">
            <a:avLst/>
          </a:prstGeom>
        </p:spPr>
      </p:pic>
      <p:pic>
        <p:nvPicPr>
          <p:cNvPr id="10" name="Picture 9">
            <a:extLst>
              <a:ext uri="{FF2B5EF4-FFF2-40B4-BE49-F238E27FC236}">
                <a16:creationId xmlns:a16="http://schemas.microsoft.com/office/drawing/2014/main" id="{6260895D-0DDA-4E44-BA55-4A285AE49A56}"/>
              </a:ext>
            </a:extLst>
          </p:cNvPr>
          <p:cNvPicPr>
            <a:picLocks noChangeAspect="1"/>
          </p:cNvPicPr>
          <p:nvPr/>
        </p:nvPicPr>
        <p:blipFill>
          <a:blip r:embed="rId7"/>
          <a:stretch>
            <a:fillRect/>
          </a:stretch>
        </p:blipFill>
        <p:spPr>
          <a:xfrm>
            <a:off x="8" y="1049254"/>
            <a:ext cx="9143991" cy="5783482"/>
          </a:xfrm>
          <a:prstGeom prst="rect">
            <a:avLst/>
          </a:prstGeom>
        </p:spPr>
      </p:pic>
    </p:spTree>
    <p:extLst>
      <p:ext uri="{BB962C8B-B14F-4D97-AF65-F5344CB8AC3E}">
        <p14:creationId xmlns:p14="http://schemas.microsoft.com/office/powerpoint/2010/main" val="1392435420"/>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14</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fontScale="90000"/>
          </a:bodyPr>
          <a:lstStyle/>
          <a:p>
            <a:r>
              <a:rPr lang="en-US" dirty="0"/>
              <a:t>Notional FHIM </a:t>
            </a:r>
            <a:r>
              <a:rPr lang="en-US"/>
              <a:t>to FHIR </a:t>
            </a:r>
            <a:r>
              <a:rPr lang="en-US" dirty="0"/>
              <a:t>Methodology</a:t>
            </a:r>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3941" y="613585"/>
            <a:ext cx="271463" cy="271463"/>
          </a:xfrm>
          <a:prstGeom prst="rect">
            <a:avLst/>
          </a:prstGeom>
        </p:spPr>
      </p:pic>
      <p:pic>
        <p:nvPicPr>
          <p:cNvPr id="1026" name="Picture 2" descr="Machine generated alternative text:&#10;Requirements &#10;EHR-S FM &#10;Cross Domain &#10;Functions &#10;9 &#10;2 &#10;Information &#10;USCDI-FHIM-CIMI &#10;Cross-Domain &#10;Data &#10;3 &#10;Detailed &#10;Clinical Ivbdels &#10;Use-Case Specific &#10;Clinical Statements &#10;4 &#10;Logical Ivbdel &#10;Reuse Library &#10;CIMI-Compliant &#10;DCMs &#10;OMG MDMI &#10;Validation &#10;Verification and Validation &#10;Verification &#10;throughout the &#10;Clirical A rzlys&amp; Infonnatcis&amp; &#10;Federated Gm,emarce LEing &#10;Driven Development ((VDD) &#10;Whodologies and Tools &#10;5 &#10;HSPC SOL OR &#10;SNOMED CT extension &#10;including LOINC and &#10;RxNorm &#10;Standards &#10;(FHIR Profiles, &#10;C-CDA Templates &#10;V2 Messages) &#10;Code Sets &#10;Value Sets &#10;SUC &#10;Fit For Purpose &#10;Software &#10;System Components &#10;Mobile Applications &#10;Sßem Developers, Irtegrat0Æ Verd0Æ &#10;Implementation &#10;Reuse Library &#10;Standard APIs and &#10;Reusable Modules ">
            <a:extLst>
              <a:ext uri="{FF2B5EF4-FFF2-40B4-BE49-F238E27FC236}">
                <a16:creationId xmlns:a16="http://schemas.microsoft.com/office/drawing/2014/main" id="{DE1524B4-9857-42CF-8610-9EBEE4091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24" y="1052393"/>
            <a:ext cx="6633080" cy="51677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8">
            <a:extLst>
              <a:ext uri="{FF2B5EF4-FFF2-40B4-BE49-F238E27FC236}">
                <a16:creationId xmlns:a16="http://schemas.microsoft.com/office/drawing/2014/main" id="{A8D9282C-86E7-4A91-8B1D-C27488AF2B3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F15215E5-589C-4E86-8744-7E919B40336B}"/>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2807987825"/>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E2205F8-4FBE-4B02-BC04-D30999FB1494}"/>
              </a:ext>
            </a:extLst>
          </p:cNvPr>
          <p:cNvPicPr>
            <a:picLocks noChangeAspect="1"/>
          </p:cNvPicPr>
          <p:nvPr/>
        </p:nvPicPr>
        <p:blipFill>
          <a:blip r:embed="rId6"/>
          <a:stretch>
            <a:fillRect/>
          </a:stretch>
        </p:blipFill>
        <p:spPr>
          <a:xfrm>
            <a:off x="18584" y="1033509"/>
            <a:ext cx="9141902" cy="5322842"/>
          </a:xfrm>
          <a:prstGeom prst="rect">
            <a:avLst/>
          </a:prstGeom>
        </p:spPr>
      </p:pic>
      <p:pic>
        <p:nvPicPr>
          <p:cNvPr id="2" name="Picture 1">
            <a:extLst>
              <a:ext uri="{FF2B5EF4-FFF2-40B4-BE49-F238E27FC236}">
                <a16:creationId xmlns:a16="http://schemas.microsoft.com/office/drawing/2014/main" id="{CB6AA0E3-76B3-4E09-89CD-C2BB7F7F6EA1}"/>
              </a:ext>
            </a:extLst>
          </p:cNvPr>
          <p:cNvPicPr>
            <a:picLocks noChangeAspect="1"/>
          </p:cNvPicPr>
          <p:nvPr/>
        </p:nvPicPr>
        <p:blipFill>
          <a:blip r:embed="rId7"/>
          <a:stretch>
            <a:fillRect/>
          </a:stretch>
        </p:blipFill>
        <p:spPr>
          <a:xfrm>
            <a:off x="50226" y="1045970"/>
            <a:ext cx="8037193" cy="5173855"/>
          </a:xfrm>
          <a:prstGeom prst="rect">
            <a:avLst/>
          </a:prstGeom>
        </p:spPr>
      </p:pic>
      <p:pic>
        <p:nvPicPr>
          <p:cNvPr id="3" name="Picture 2">
            <a:extLst>
              <a:ext uri="{FF2B5EF4-FFF2-40B4-BE49-F238E27FC236}">
                <a16:creationId xmlns:a16="http://schemas.microsoft.com/office/drawing/2014/main" id="{72E5B5AF-CBB4-48F7-96F4-F06C9765BC91}"/>
              </a:ext>
            </a:extLst>
          </p:cNvPr>
          <p:cNvPicPr>
            <a:picLocks noChangeAspect="1"/>
          </p:cNvPicPr>
          <p:nvPr/>
        </p:nvPicPr>
        <p:blipFill>
          <a:blip r:embed="rId8"/>
          <a:stretch>
            <a:fillRect/>
          </a:stretch>
        </p:blipFill>
        <p:spPr>
          <a:xfrm>
            <a:off x="44391" y="1098400"/>
            <a:ext cx="7261799" cy="5208092"/>
          </a:xfrm>
          <a:prstGeom prst="rect">
            <a:avLst/>
          </a:prstGeom>
        </p:spPr>
      </p:pic>
      <p:pic>
        <p:nvPicPr>
          <p:cNvPr id="64" name="Picture 63">
            <a:extLst>
              <a:ext uri="{FF2B5EF4-FFF2-40B4-BE49-F238E27FC236}">
                <a16:creationId xmlns:a16="http://schemas.microsoft.com/office/drawing/2014/main" id="{12C2C5F7-6C76-4A25-8452-43312B0BF4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68" y="1043392"/>
            <a:ext cx="9165967" cy="5419551"/>
          </a:xfrm>
          <a:prstGeom prst="rect">
            <a:avLst/>
          </a:prstGeom>
        </p:spPr>
      </p:pic>
      <p:pic>
        <p:nvPicPr>
          <p:cNvPr id="5" name="Picture 4">
            <a:extLst>
              <a:ext uri="{FF2B5EF4-FFF2-40B4-BE49-F238E27FC236}">
                <a16:creationId xmlns:a16="http://schemas.microsoft.com/office/drawing/2014/main" id="{33B85953-501D-4D00-A703-6CD4C2DD21EA}"/>
              </a:ext>
            </a:extLst>
          </p:cNvPr>
          <p:cNvPicPr>
            <a:picLocks noChangeAspect="1"/>
          </p:cNvPicPr>
          <p:nvPr/>
        </p:nvPicPr>
        <p:blipFill>
          <a:blip r:embed="rId10"/>
          <a:stretch>
            <a:fillRect/>
          </a:stretch>
        </p:blipFill>
        <p:spPr>
          <a:xfrm>
            <a:off x="35504" y="1173838"/>
            <a:ext cx="7665189" cy="5271954"/>
          </a:xfrm>
          <a:prstGeom prst="rect">
            <a:avLst/>
          </a:prstGeom>
        </p:spPr>
      </p:pic>
      <p:sp>
        <p:nvSpPr>
          <p:cNvPr id="6" name="Rectangle 5">
            <a:extLst>
              <a:ext uri="{FF2B5EF4-FFF2-40B4-BE49-F238E27FC236}">
                <a16:creationId xmlns:a16="http://schemas.microsoft.com/office/drawing/2014/main" id="{B0932E0B-FEB6-4D33-AEC8-454B160F7261}"/>
              </a:ext>
            </a:extLst>
          </p:cNvPr>
          <p:cNvSpPr/>
          <p:nvPr/>
        </p:nvSpPr>
        <p:spPr>
          <a:xfrm>
            <a:off x="26450" y="1043393"/>
            <a:ext cx="9086298" cy="540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3973"/>
            <a:ext cx="6309905" cy="924954"/>
          </a:xfrm>
        </p:spPr>
        <p:txBody>
          <a:bodyPr>
            <a:normAutofit fontScale="90000"/>
          </a:bodyPr>
          <a:lstStyle/>
          <a:p>
            <a:r>
              <a:rPr lang="en-US" dirty="0"/>
              <a:t>FPB Web 2. 0 Solution Architecture</a:t>
            </a:r>
            <a:br>
              <a:rPr lang="en-US" dirty="0"/>
            </a:br>
            <a:r>
              <a:rPr lang="en-US" dirty="0"/>
              <a:t>Constructed as a Health IT SOA </a:t>
            </a:r>
            <a:endParaRPr lang="en-US" dirty="0">
              <a:latin typeface="Arial Narrow" panose="020B0606020202030204" pitchFamily="34" charset="0"/>
            </a:endParaRPr>
          </a:p>
        </p:txBody>
      </p:sp>
      <p:sp>
        <p:nvSpPr>
          <p:cNvPr id="52" name="TextBox 51">
            <a:extLst>
              <a:ext uri="{FF2B5EF4-FFF2-40B4-BE49-F238E27FC236}">
                <a16:creationId xmlns:a16="http://schemas.microsoft.com/office/drawing/2014/main" id="{BC8899A7-CFFC-44A9-A446-5958DA32CBDA}"/>
              </a:ext>
            </a:extLst>
          </p:cNvPr>
          <p:cNvSpPr txBox="1"/>
          <p:nvPr/>
        </p:nvSpPr>
        <p:spPr>
          <a:xfrm>
            <a:off x="28303" y="6581001"/>
            <a:ext cx="1267097" cy="276999"/>
          </a:xfrm>
          <a:prstGeom prst="rect">
            <a:avLst/>
          </a:prstGeom>
          <a:noFill/>
        </p:spPr>
        <p:txBody>
          <a:bodyPr wrap="square" rtlCol="0">
            <a:spAutoFit/>
          </a:bodyPr>
          <a:lstStyle/>
          <a:p>
            <a:r>
              <a:rPr lang="en-US" sz="1200" dirty="0">
                <a:latin typeface="Arial Narrow" panose="020B0606020202030204" pitchFamily="34" charset="0"/>
              </a:rPr>
              <a:t>See Notes Page</a:t>
            </a:r>
            <a:endParaRPr lang="en-US" altLang="en-US" sz="1200" dirty="0">
              <a:latin typeface="Arial Narrow" panose="020B0606020202030204" pitchFamily="34" charset="0"/>
              <a:ea typeface="MS PGothic" pitchFamily="34" charset="-128"/>
            </a:endParaRPr>
          </a:p>
        </p:txBody>
      </p:sp>
      <p:sp>
        <p:nvSpPr>
          <p:cNvPr id="108" name="Footer Placeholder 8">
            <a:extLst>
              <a:ext uri="{FF2B5EF4-FFF2-40B4-BE49-F238E27FC236}">
                <a16:creationId xmlns:a16="http://schemas.microsoft.com/office/drawing/2014/main" id="{29439857-DFB3-4183-AB88-C1A7DF771CD4}"/>
              </a:ext>
            </a:extLst>
          </p:cNvPr>
          <p:cNvSpPr>
            <a:spLocks noGrp="1"/>
          </p:cNvSpPr>
          <p:nvPr>
            <p:ph type="ftr" sz="quarter" idx="11"/>
          </p:nvPr>
        </p:nvSpPr>
        <p:spPr>
          <a:xfrm>
            <a:off x="0" y="6479719"/>
            <a:ext cx="9143999" cy="365125"/>
          </a:xfrm>
        </p:spPr>
        <p:txBody>
          <a:bodyPr/>
          <a:lstStyle/>
          <a:p>
            <a:pPr algn="ctr"/>
            <a:r>
              <a:rPr lang="en-US" dirty="0"/>
              <a:t>Federal Health Information Model (FHIM) Training</a:t>
            </a:r>
          </a:p>
        </p:txBody>
      </p:sp>
      <p:sp>
        <p:nvSpPr>
          <p:cNvPr id="109" name="Date Placeholder 7">
            <a:extLst>
              <a:ext uri="{FF2B5EF4-FFF2-40B4-BE49-F238E27FC236}">
                <a16:creationId xmlns:a16="http://schemas.microsoft.com/office/drawing/2014/main" id="{4213679E-5BF0-488A-9841-C35B1E52B3B5}"/>
              </a:ext>
            </a:extLst>
          </p:cNvPr>
          <p:cNvSpPr>
            <a:spLocks noGrp="1"/>
          </p:cNvSpPr>
          <p:nvPr>
            <p:ph type="dt" sz="half" idx="10"/>
          </p:nvPr>
        </p:nvSpPr>
        <p:spPr>
          <a:xfrm>
            <a:off x="43731" y="6479719"/>
            <a:ext cx="2133600" cy="365125"/>
          </a:xfrm>
        </p:spPr>
        <p:txBody>
          <a:bodyPr/>
          <a:lstStyle/>
          <a:p>
            <a:fld id="{EB93611C-11AB-4317-A0CD-9936A2935518}" type="datetime4">
              <a:rPr lang="en-US" smtClean="0"/>
              <a:t>August 15, 2019</a:t>
            </a:fld>
            <a:endParaRPr lang="en-US" dirty="0"/>
          </a:p>
        </p:txBody>
      </p:sp>
      <p:sp>
        <p:nvSpPr>
          <p:cNvPr id="41" name="Slide Number Placeholder 2">
            <a:extLst>
              <a:ext uri="{FF2B5EF4-FFF2-40B4-BE49-F238E27FC236}">
                <a16:creationId xmlns:a16="http://schemas.microsoft.com/office/drawing/2014/main" id="{480787CB-39A3-41D9-847D-B284D1870CB1}"/>
              </a:ext>
            </a:extLst>
          </p:cNvPr>
          <p:cNvSpPr>
            <a:spLocks noGrp="1"/>
          </p:cNvSpPr>
          <p:nvPr>
            <p:ph type="sldNum" sz="quarter" idx="12"/>
          </p:nvPr>
        </p:nvSpPr>
        <p:spPr>
          <a:xfrm>
            <a:off x="8349540" y="18678"/>
            <a:ext cx="360266" cy="365125"/>
          </a:xfrm>
        </p:spPr>
        <p:txBody>
          <a:bodyPr/>
          <a:lstStyle/>
          <a:p>
            <a:fld id="{F8059506-D6B1-B842-AAB5-13291BE98BD7}" type="slidenum">
              <a:rPr lang="en-US" sz="1200" smtClean="0"/>
              <a:pPr/>
              <a:t>15</a:t>
            </a:fld>
            <a:endParaRPr lang="en-US" sz="1200" dirty="0"/>
          </a:p>
        </p:txBody>
      </p:sp>
      <p:pic>
        <p:nvPicPr>
          <p:cNvPr id="42" name="AchievementUnlocked">
            <a:hlinkClick r:id="" action="ppaction://media"/>
            <a:extLst>
              <a:ext uri="{FF2B5EF4-FFF2-40B4-BE49-F238E27FC236}">
                <a16:creationId xmlns:a16="http://schemas.microsoft.com/office/drawing/2014/main" id="{5FB15CD2-030F-44E2-B63C-216D0272077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93941" y="613585"/>
            <a:ext cx="271463" cy="271463"/>
          </a:xfrm>
          <a:prstGeom prst="rect">
            <a:avLst/>
          </a:prstGeom>
        </p:spPr>
      </p:pic>
      <p:grpSp>
        <p:nvGrpSpPr>
          <p:cNvPr id="152" name="Group 151">
            <a:extLst>
              <a:ext uri="{FF2B5EF4-FFF2-40B4-BE49-F238E27FC236}">
                <a16:creationId xmlns:a16="http://schemas.microsoft.com/office/drawing/2014/main" id="{A2F8F3D6-4A53-44B3-91B6-5E6CB3979A9B}"/>
              </a:ext>
            </a:extLst>
          </p:cNvPr>
          <p:cNvGrpSpPr/>
          <p:nvPr/>
        </p:nvGrpSpPr>
        <p:grpSpPr>
          <a:xfrm>
            <a:off x="1717256" y="3232674"/>
            <a:ext cx="2162397" cy="1077218"/>
            <a:chOff x="1870325" y="3157034"/>
            <a:chExt cx="2162397" cy="1077218"/>
          </a:xfrm>
        </p:grpSpPr>
        <p:sp>
          <p:nvSpPr>
            <p:cNvPr id="101" name="TextBox 100">
              <a:extLst>
                <a:ext uri="{FF2B5EF4-FFF2-40B4-BE49-F238E27FC236}">
                  <a16:creationId xmlns:a16="http://schemas.microsoft.com/office/drawing/2014/main" id="{7E7B49AD-BD58-416F-B7EE-A4F14023C5F2}"/>
                </a:ext>
              </a:extLst>
            </p:cNvPr>
            <p:cNvSpPr txBox="1"/>
            <p:nvPr/>
          </p:nvSpPr>
          <p:spPr>
            <a:xfrm>
              <a:off x="2378851" y="3157034"/>
              <a:ext cx="1653871" cy="107721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t>Design Time</a:t>
              </a:r>
            </a:p>
            <a:p>
              <a:r>
                <a:rPr lang="en-US" sz="1600" dirty="0">
                  <a:latin typeface="Arial Black" panose="020B0A04020102020204" pitchFamily="34" charset="0"/>
                </a:rPr>
                <a:t>FPB-MDHT </a:t>
              </a:r>
            </a:p>
            <a:p>
              <a:r>
                <a:rPr lang="en-US" sz="1600" dirty="0"/>
                <a:t>FHIM Profile Builder</a:t>
              </a:r>
            </a:p>
          </p:txBody>
        </p:sp>
        <p:grpSp>
          <p:nvGrpSpPr>
            <p:cNvPr id="132" name="Group 131">
              <a:extLst>
                <a:ext uri="{FF2B5EF4-FFF2-40B4-BE49-F238E27FC236}">
                  <a16:creationId xmlns:a16="http://schemas.microsoft.com/office/drawing/2014/main" id="{F0C0BFA7-7DE1-468A-9A08-5FC6BDD5A70A}"/>
                </a:ext>
              </a:extLst>
            </p:cNvPr>
            <p:cNvGrpSpPr/>
            <p:nvPr/>
          </p:nvGrpSpPr>
          <p:grpSpPr>
            <a:xfrm>
              <a:off x="1870325" y="3441872"/>
              <a:ext cx="506262" cy="327158"/>
              <a:chOff x="1691580" y="3473755"/>
              <a:chExt cx="506262" cy="327158"/>
            </a:xfrm>
          </p:grpSpPr>
          <p:sp>
            <p:nvSpPr>
              <p:cNvPr id="110" name="Arrow: Right 109">
                <a:extLst>
                  <a:ext uri="{FF2B5EF4-FFF2-40B4-BE49-F238E27FC236}">
                    <a16:creationId xmlns:a16="http://schemas.microsoft.com/office/drawing/2014/main" id="{2766D675-E8BE-448C-BD7B-F483B7E4A7DC}"/>
                  </a:ext>
                </a:extLst>
              </p:cNvPr>
              <p:cNvSpPr/>
              <p:nvPr/>
            </p:nvSpPr>
            <p:spPr>
              <a:xfrm>
                <a:off x="1691580" y="3473755"/>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00" name="TextBox 99">
                <a:extLst>
                  <a:ext uri="{FF2B5EF4-FFF2-40B4-BE49-F238E27FC236}">
                    <a16:creationId xmlns:a16="http://schemas.microsoft.com/office/drawing/2014/main" id="{7AACF091-1826-47DE-A2B3-F68045E227BD}"/>
                  </a:ext>
                </a:extLst>
              </p:cNvPr>
              <p:cNvSpPr txBox="1"/>
              <p:nvPr/>
            </p:nvSpPr>
            <p:spPr>
              <a:xfrm>
                <a:off x="1703455" y="3498835"/>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grpSp>
        <p:nvGrpSpPr>
          <p:cNvPr id="11" name="Group 10">
            <a:extLst>
              <a:ext uri="{FF2B5EF4-FFF2-40B4-BE49-F238E27FC236}">
                <a16:creationId xmlns:a16="http://schemas.microsoft.com/office/drawing/2014/main" id="{192E10F8-9CA5-4255-B5AB-1D7F712147D8}"/>
              </a:ext>
            </a:extLst>
          </p:cNvPr>
          <p:cNvGrpSpPr/>
          <p:nvPr/>
        </p:nvGrpSpPr>
        <p:grpSpPr>
          <a:xfrm>
            <a:off x="6658709" y="1221402"/>
            <a:ext cx="2394986" cy="4968473"/>
            <a:chOff x="6753050" y="1177860"/>
            <a:chExt cx="2394986" cy="4968473"/>
          </a:xfrm>
        </p:grpSpPr>
        <p:sp>
          <p:nvSpPr>
            <p:cNvPr id="79" name="TextBox 78">
              <a:extLst>
                <a:ext uri="{FF2B5EF4-FFF2-40B4-BE49-F238E27FC236}">
                  <a16:creationId xmlns:a16="http://schemas.microsoft.com/office/drawing/2014/main" id="{9F96EB33-98D1-4A35-B58E-D825850D393C}"/>
                </a:ext>
              </a:extLst>
            </p:cNvPr>
            <p:cNvSpPr txBox="1"/>
            <p:nvPr/>
          </p:nvSpPr>
          <p:spPr>
            <a:xfrm>
              <a:off x="7050513" y="5561558"/>
              <a:ext cx="2087768" cy="584775"/>
            </a:xfrm>
            <a:prstGeom prst="rect">
              <a:avLst/>
            </a:prstGeom>
            <a:solidFill>
              <a:schemeClr val="accent5">
                <a:lumMod val="75000"/>
              </a:schemeClr>
            </a:solidFill>
            <a:ln w="12700">
              <a:solidFill>
                <a:schemeClr val="tx1"/>
              </a:solidFill>
            </a:ln>
          </p:spPr>
          <p:txBody>
            <a:bodyPr wrap="square" rtlCol="0">
              <a:spAutoFit/>
            </a:bodyPr>
            <a:lstStyle/>
            <a:p>
              <a:pPr algn="ctr"/>
              <a:r>
                <a:rPr lang="en-US" sz="1600" b="1" dirty="0">
                  <a:solidFill>
                    <a:schemeClr val="bg1"/>
                  </a:solidFill>
                  <a:latin typeface="Arial Narrow" panose="020B0606020202030204" pitchFamily="34" charset="0"/>
                </a:rPr>
                <a:t>Run Time</a:t>
              </a:r>
            </a:p>
            <a:p>
              <a:pPr algn="ctr"/>
              <a:r>
                <a:rPr lang="en-US" sz="1600" b="1" dirty="0">
                  <a:solidFill>
                    <a:schemeClr val="bg1"/>
                  </a:solidFill>
                  <a:latin typeface="Arial Black" panose="020B0A04020102020204" pitchFamily="34" charset="0"/>
                </a:rPr>
                <a:t>Implementations</a:t>
              </a:r>
            </a:p>
          </p:txBody>
        </p:sp>
        <p:sp>
          <p:nvSpPr>
            <p:cNvPr id="80" name="TextBox 79">
              <a:extLst>
                <a:ext uri="{FF2B5EF4-FFF2-40B4-BE49-F238E27FC236}">
                  <a16:creationId xmlns:a16="http://schemas.microsoft.com/office/drawing/2014/main" id="{94ED9B20-E59B-423E-A8A9-C5FD034454DD}"/>
                </a:ext>
              </a:extLst>
            </p:cNvPr>
            <p:cNvSpPr txBox="1"/>
            <p:nvPr/>
          </p:nvSpPr>
          <p:spPr>
            <a:xfrm>
              <a:off x="7040759" y="1177860"/>
              <a:ext cx="2107276" cy="861774"/>
            </a:xfrm>
            <a:prstGeom prst="rect">
              <a:avLst/>
            </a:prstGeom>
            <a:solidFill>
              <a:schemeClr val="accent5">
                <a:lumMod val="75000"/>
              </a:schemeClr>
            </a:solidFill>
            <a:ln w="12700">
              <a:solidFill>
                <a:schemeClr val="tx1"/>
              </a:solidFill>
            </a:ln>
          </p:spPr>
          <p:txBody>
            <a:bodyPr wrap="square" rtlCol="0">
              <a:spAutoFit/>
            </a:bodyPr>
            <a:lstStyle/>
            <a:p>
              <a:pPr algn="ctr"/>
              <a:r>
                <a:rPr lang="en-US" sz="1600" b="1" dirty="0">
                  <a:solidFill>
                    <a:schemeClr val="bg1"/>
                  </a:solidFill>
                  <a:latin typeface="Arial Narrow" panose="020B0606020202030204" pitchFamily="34" charset="0"/>
                </a:rPr>
                <a:t>Run Time</a:t>
              </a:r>
            </a:p>
            <a:p>
              <a:pPr algn="ctr"/>
              <a:r>
                <a:rPr lang="en-US" sz="1600" b="1" dirty="0">
                  <a:solidFill>
                    <a:schemeClr val="bg1"/>
                  </a:solidFill>
                  <a:latin typeface="Arial Black" panose="020B0A04020102020204" pitchFamily="34" charset="0"/>
                </a:rPr>
                <a:t>Implementations</a:t>
              </a:r>
            </a:p>
            <a:p>
              <a:pPr algn="ctr"/>
              <a:endParaRPr lang="en-US" b="1" dirty="0">
                <a:solidFill>
                  <a:schemeClr val="bg1"/>
                </a:solidFill>
              </a:endParaRPr>
            </a:p>
          </p:txBody>
        </p:sp>
        <p:sp>
          <p:nvSpPr>
            <p:cNvPr id="81" name="TextBox 80">
              <a:extLst>
                <a:ext uri="{FF2B5EF4-FFF2-40B4-BE49-F238E27FC236}">
                  <a16:creationId xmlns:a16="http://schemas.microsoft.com/office/drawing/2014/main" id="{184F84EE-4CAA-4015-B835-4D7B969A6012}"/>
                </a:ext>
              </a:extLst>
            </p:cNvPr>
            <p:cNvSpPr txBox="1"/>
            <p:nvPr/>
          </p:nvSpPr>
          <p:spPr>
            <a:xfrm>
              <a:off x="7295292" y="3277376"/>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cxnSp>
          <p:nvCxnSpPr>
            <p:cNvPr id="82" name="Straight Arrow Connector 81">
              <a:extLst>
                <a:ext uri="{FF2B5EF4-FFF2-40B4-BE49-F238E27FC236}">
                  <a16:creationId xmlns:a16="http://schemas.microsoft.com/office/drawing/2014/main" id="{C361FA5C-BA7B-4EE3-9F2F-EC666CE166CE}"/>
                </a:ext>
              </a:extLst>
            </p:cNvPr>
            <p:cNvCxnSpPr>
              <a:cxnSpLocks/>
            </p:cNvCxnSpPr>
            <p:nvPr/>
          </p:nvCxnSpPr>
          <p:spPr>
            <a:xfrm flipH="1" flipV="1">
              <a:off x="7062621" y="1817464"/>
              <a:ext cx="822338" cy="11650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79C5F24-4AF1-4C47-9D3C-1BB31BA2FCAD}"/>
                </a:ext>
              </a:extLst>
            </p:cNvPr>
            <p:cNvCxnSpPr>
              <a:cxnSpLocks/>
              <a:stCxn id="113" idx="0"/>
            </p:cNvCxnSpPr>
            <p:nvPr/>
          </p:nvCxnSpPr>
          <p:spPr>
            <a:xfrm flipH="1" flipV="1">
              <a:off x="8094400" y="1817464"/>
              <a:ext cx="21856" cy="116545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392EBF4-E5B6-418C-AA02-6FB499E6D65C}"/>
                </a:ext>
              </a:extLst>
            </p:cNvPr>
            <p:cNvCxnSpPr>
              <a:cxnSpLocks/>
            </p:cNvCxnSpPr>
            <p:nvPr/>
          </p:nvCxnSpPr>
          <p:spPr>
            <a:xfrm flipV="1">
              <a:off x="8349540" y="1824192"/>
              <a:ext cx="745717" cy="11583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300B184-8F04-4142-85C5-0CF72ACEA1CF}"/>
                </a:ext>
              </a:extLst>
            </p:cNvPr>
            <p:cNvCxnSpPr>
              <a:cxnSpLocks/>
            </p:cNvCxnSpPr>
            <p:nvPr/>
          </p:nvCxnSpPr>
          <p:spPr>
            <a:xfrm flipH="1" flipV="1">
              <a:off x="8326634" y="4405352"/>
              <a:ext cx="821402" cy="11562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4995ADF2-D2DE-439B-906A-6B21DB0DDF04}"/>
                </a:ext>
              </a:extLst>
            </p:cNvPr>
            <p:cNvCxnSpPr>
              <a:cxnSpLocks/>
              <a:stCxn id="79" idx="0"/>
              <a:endCxn id="117" idx="2"/>
            </p:cNvCxnSpPr>
            <p:nvPr/>
          </p:nvCxnSpPr>
          <p:spPr>
            <a:xfrm flipV="1">
              <a:off x="8094397" y="4405352"/>
              <a:ext cx="8356" cy="115620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20C763FB-92DC-40FD-AA73-6345CAA23293}"/>
                </a:ext>
              </a:extLst>
            </p:cNvPr>
            <p:cNvCxnSpPr>
              <a:cxnSpLocks/>
            </p:cNvCxnSpPr>
            <p:nvPr/>
          </p:nvCxnSpPr>
          <p:spPr>
            <a:xfrm flipH="1">
              <a:off x="7050516" y="4403245"/>
              <a:ext cx="803179" cy="11975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35" name="Group 134">
              <a:extLst>
                <a:ext uri="{FF2B5EF4-FFF2-40B4-BE49-F238E27FC236}">
                  <a16:creationId xmlns:a16="http://schemas.microsoft.com/office/drawing/2014/main" id="{AAB3D353-40DA-4600-84F5-BFACDA90F2CF}"/>
                </a:ext>
              </a:extLst>
            </p:cNvPr>
            <p:cNvGrpSpPr/>
            <p:nvPr/>
          </p:nvGrpSpPr>
          <p:grpSpPr>
            <a:xfrm>
              <a:off x="6753050" y="3543402"/>
              <a:ext cx="551245" cy="337989"/>
              <a:chOff x="6680313" y="3543402"/>
              <a:chExt cx="551245" cy="337989"/>
            </a:xfrm>
          </p:grpSpPr>
          <p:sp>
            <p:nvSpPr>
              <p:cNvPr id="76" name="Arrow: Right 75">
                <a:extLst>
                  <a:ext uri="{FF2B5EF4-FFF2-40B4-BE49-F238E27FC236}">
                    <a16:creationId xmlns:a16="http://schemas.microsoft.com/office/drawing/2014/main" id="{BCAB04B0-88C3-4A83-8585-00B8C156C236}"/>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12" name="TextBox 111">
                <a:extLst>
                  <a:ext uri="{FF2B5EF4-FFF2-40B4-BE49-F238E27FC236}">
                    <a16:creationId xmlns:a16="http://schemas.microsoft.com/office/drawing/2014/main" id="{B75587C5-CA30-43D3-A1D9-39955F15FB2B}"/>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sp>
          <p:nvSpPr>
            <p:cNvPr id="113" name="TextBox 112">
              <a:extLst>
                <a:ext uri="{FF2B5EF4-FFF2-40B4-BE49-F238E27FC236}">
                  <a16:creationId xmlns:a16="http://schemas.microsoft.com/office/drawing/2014/main" id="{BF01FBC9-9CC7-44CC-A1D8-D80B188155E1}"/>
                </a:ext>
              </a:extLst>
            </p:cNvPr>
            <p:cNvSpPr txBox="1"/>
            <p:nvPr/>
          </p:nvSpPr>
          <p:spPr>
            <a:xfrm>
              <a:off x="7875000" y="2982918"/>
              <a:ext cx="482512" cy="2769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sp>
          <p:nvSpPr>
            <p:cNvPr id="117" name="TextBox 116">
              <a:extLst>
                <a:ext uri="{FF2B5EF4-FFF2-40B4-BE49-F238E27FC236}">
                  <a16:creationId xmlns:a16="http://schemas.microsoft.com/office/drawing/2014/main" id="{A0AADFDE-4134-466A-8F6A-FFFB67C68140}"/>
                </a:ext>
              </a:extLst>
            </p:cNvPr>
            <p:cNvSpPr txBox="1"/>
            <p:nvPr/>
          </p:nvSpPr>
          <p:spPr>
            <a:xfrm>
              <a:off x="7861497" y="4128353"/>
              <a:ext cx="482512" cy="2769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2" name="Group 11">
            <a:extLst>
              <a:ext uri="{FF2B5EF4-FFF2-40B4-BE49-F238E27FC236}">
                <a16:creationId xmlns:a16="http://schemas.microsoft.com/office/drawing/2014/main" id="{3FEE5840-E86C-47E1-A9D1-CF6FC0A6E4D6}"/>
              </a:ext>
            </a:extLst>
          </p:cNvPr>
          <p:cNvGrpSpPr/>
          <p:nvPr/>
        </p:nvGrpSpPr>
        <p:grpSpPr>
          <a:xfrm>
            <a:off x="1577640" y="1101383"/>
            <a:ext cx="3008178" cy="2011230"/>
            <a:chOff x="1751808" y="1101383"/>
            <a:chExt cx="3008178" cy="2011230"/>
          </a:xfrm>
        </p:grpSpPr>
        <p:sp>
          <p:nvSpPr>
            <p:cNvPr id="74" name="TextBox 73">
              <a:extLst>
                <a:ext uri="{FF2B5EF4-FFF2-40B4-BE49-F238E27FC236}">
                  <a16:creationId xmlns:a16="http://schemas.microsoft.com/office/drawing/2014/main" id="{A9454BD4-6A08-434B-A2B5-C176A4AB11C1}"/>
                </a:ext>
              </a:extLst>
            </p:cNvPr>
            <p:cNvSpPr txBox="1"/>
            <p:nvPr/>
          </p:nvSpPr>
          <p:spPr>
            <a:xfrm>
              <a:off x="1751808"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62" name="TextBox 61">
              <a:extLst>
                <a:ext uri="{FF2B5EF4-FFF2-40B4-BE49-F238E27FC236}">
                  <a16:creationId xmlns:a16="http://schemas.microsoft.com/office/drawing/2014/main" id="{5818ADCD-3F1E-4BB2-9FB3-02649D067D39}"/>
                </a:ext>
              </a:extLst>
            </p:cNvPr>
            <p:cNvSpPr txBox="1"/>
            <p:nvPr/>
          </p:nvSpPr>
          <p:spPr>
            <a:xfrm>
              <a:off x="2011960"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FHIM</a:t>
              </a:r>
            </a:p>
            <a:p>
              <a:pPr algn="ctr"/>
              <a:r>
                <a:rPr lang="en-US" sz="1400" b="1" dirty="0">
                  <a:latin typeface="Arial Narrow" panose="020B0606020202030204" pitchFamily="34" charset="0"/>
                </a:rPr>
                <a:t>Terminology</a:t>
              </a:r>
            </a:p>
          </p:txBody>
        </p:sp>
        <p:sp>
          <p:nvSpPr>
            <p:cNvPr id="63" name="TextBox 62">
              <a:extLst>
                <a:ext uri="{FF2B5EF4-FFF2-40B4-BE49-F238E27FC236}">
                  <a16:creationId xmlns:a16="http://schemas.microsoft.com/office/drawing/2014/main" id="{93ABB8D0-12AB-4723-86C8-8A494C2D735E}"/>
                </a:ext>
              </a:extLst>
            </p:cNvPr>
            <p:cNvSpPr txBox="1"/>
            <p:nvPr/>
          </p:nvSpPr>
          <p:spPr>
            <a:xfrm>
              <a:off x="3445329"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FHIM</a:t>
              </a:r>
            </a:p>
            <a:p>
              <a:pPr algn="ctr"/>
              <a:r>
                <a:rPr lang="en-US" sz="1400" b="1" dirty="0">
                  <a:latin typeface="Arial Narrow" panose="020B0606020202030204" pitchFamily="34" charset="0"/>
                </a:rPr>
                <a:t>Patterns</a:t>
              </a:r>
            </a:p>
          </p:txBody>
        </p:sp>
        <p:sp>
          <p:nvSpPr>
            <p:cNvPr id="75" name="Arrow: Right 74">
              <a:extLst>
                <a:ext uri="{FF2B5EF4-FFF2-40B4-BE49-F238E27FC236}">
                  <a16:creationId xmlns:a16="http://schemas.microsoft.com/office/drawing/2014/main" id="{BEE26FD6-96C3-4AE9-A39D-6A17581B07D7}"/>
                </a:ext>
              </a:extLst>
            </p:cNvPr>
            <p:cNvSpPr/>
            <p:nvPr/>
          </p:nvSpPr>
          <p:spPr>
            <a:xfrm rot="5400000">
              <a:off x="3002766" y="269590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5" name="TextBox 64">
              <a:extLst>
                <a:ext uri="{FF2B5EF4-FFF2-40B4-BE49-F238E27FC236}">
                  <a16:creationId xmlns:a16="http://schemas.microsoft.com/office/drawing/2014/main" id="{538B7996-F96B-484E-91D6-D9DA010DFFB6}"/>
                </a:ext>
              </a:extLst>
            </p:cNvPr>
            <p:cNvSpPr txBox="1"/>
            <p:nvPr/>
          </p:nvSpPr>
          <p:spPr>
            <a:xfrm>
              <a:off x="3004461" y="2301145"/>
              <a:ext cx="482512" cy="3046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4" name="Group 13">
            <a:extLst>
              <a:ext uri="{FF2B5EF4-FFF2-40B4-BE49-F238E27FC236}">
                <a16:creationId xmlns:a16="http://schemas.microsoft.com/office/drawing/2014/main" id="{168861ED-39A3-4249-876A-D37986F1A582}"/>
              </a:ext>
            </a:extLst>
          </p:cNvPr>
          <p:cNvGrpSpPr/>
          <p:nvPr/>
        </p:nvGrpSpPr>
        <p:grpSpPr>
          <a:xfrm>
            <a:off x="1562717" y="4342382"/>
            <a:ext cx="3008178" cy="2022101"/>
            <a:chOff x="1736885" y="4175471"/>
            <a:chExt cx="3008178" cy="2022101"/>
          </a:xfrm>
        </p:grpSpPr>
        <p:sp>
          <p:nvSpPr>
            <p:cNvPr id="93" name="TextBox 92">
              <a:extLst>
                <a:ext uri="{FF2B5EF4-FFF2-40B4-BE49-F238E27FC236}">
                  <a16:creationId xmlns:a16="http://schemas.microsoft.com/office/drawing/2014/main" id="{CA057CB2-1C20-45C8-B027-FC2A62F5E29E}"/>
                </a:ext>
              </a:extLst>
            </p:cNvPr>
            <p:cNvSpPr txBox="1"/>
            <p:nvPr/>
          </p:nvSpPr>
          <p:spPr>
            <a:xfrm>
              <a:off x="1736885"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56" name="TextBox 55">
              <a:extLst>
                <a:ext uri="{FF2B5EF4-FFF2-40B4-BE49-F238E27FC236}">
                  <a16:creationId xmlns:a16="http://schemas.microsoft.com/office/drawing/2014/main" id="{CE6D8BDC-DC97-4CA6-8941-535556DB8C8B}"/>
                </a:ext>
              </a:extLst>
            </p:cNvPr>
            <p:cNvSpPr txBox="1"/>
            <p:nvPr/>
          </p:nvSpPr>
          <p:spPr>
            <a:xfrm>
              <a:off x="3494748"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60" name="TextBox 59">
              <a:extLst>
                <a:ext uri="{FF2B5EF4-FFF2-40B4-BE49-F238E27FC236}">
                  <a16:creationId xmlns:a16="http://schemas.microsoft.com/office/drawing/2014/main" id="{9A1F09D0-5226-4A7E-81F0-60360E82EF51}"/>
                </a:ext>
              </a:extLst>
            </p:cNvPr>
            <p:cNvSpPr txBox="1"/>
            <p:nvPr/>
          </p:nvSpPr>
          <p:spPr>
            <a:xfrm>
              <a:off x="2010322"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85" name="Arrow: Right 84">
              <a:extLst>
                <a:ext uri="{FF2B5EF4-FFF2-40B4-BE49-F238E27FC236}">
                  <a16:creationId xmlns:a16="http://schemas.microsoft.com/office/drawing/2014/main" id="{FA3E8713-677A-47E1-B129-F5AFF632048A}"/>
                </a:ext>
              </a:extLst>
            </p:cNvPr>
            <p:cNvSpPr/>
            <p:nvPr/>
          </p:nvSpPr>
          <p:spPr>
            <a:xfrm rot="16200000">
              <a:off x="2987843" y="426502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Narrow" panose="020B0606020202030204" pitchFamily="34" charset="0"/>
                </a:rPr>
                <a:t>`</a:t>
              </a:r>
            </a:p>
          </p:txBody>
        </p:sp>
        <p:sp>
          <p:nvSpPr>
            <p:cNvPr id="66" name="TextBox 65">
              <a:extLst>
                <a:ext uri="{FF2B5EF4-FFF2-40B4-BE49-F238E27FC236}">
                  <a16:creationId xmlns:a16="http://schemas.microsoft.com/office/drawing/2014/main" id="{4CC81BB5-203A-40D4-8BA4-B077CF83B054}"/>
                </a:ext>
              </a:extLst>
            </p:cNvPr>
            <p:cNvSpPr txBox="1"/>
            <p:nvPr/>
          </p:nvSpPr>
          <p:spPr>
            <a:xfrm>
              <a:off x="2993453" y="4692828"/>
              <a:ext cx="482512" cy="304699"/>
            </a:xfrm>
            <a:prstGeom prst="rect">
              <a:avLst/>
            </a:prstGeom>
            <a:noFill/>
            <a:ln w="38100">
              <a:solidFill>
                <a:schemeClr val="accent5">
                  <a:lumMod val="75000"/>
                </a:schemeClr>
              </a:solidFill>
            </a:ln>
          </p:spPr>
          <p:txBody>
            <a:bodyPr wrap="square" rtlCol="0">
              <a:spAutoFit/>
            </a:bodyPr>
            <a:lstStyle/>
            <a:p>
              <a:r>
                <a:rPr lang="en-US" sz="1200" dirty="0">
                  <a:latin typeface="Arial Black" panose="020B0A04020102020204" pitchFamily="34" charset="0"/>
                </a:rPr>
                <a:t>API</a:t>
              </a:r>
            </a:p>
          </p:txBody>
        </p:sp>
      </p:grpSp>
      <p:grpSp>
        <p:nvGrpSpPr>
          <p:cNvPr id="145" name="Group 144">
            <a:extLst>
              <a:ext uri="{FF2B5EF4-FFF2-40B4-BE49-F238E27FC236}">
                <a16:creationId xmlns:a16="http://schemas.microsoft.com/office/drawing/2014/main" id="{92A6C40C-8757-46E4-9092-7D6EAAF10D3D}"/>
              </a:ext>
            </a:extLst>
          </p:cNvPr>
          <p:cNvGrpSpPr/>
          <p:nvPr/>
        </p:nvGrpSpPr>
        <p:grpSpPr>
          <a:xfrm>
            <a:off x="4156236" y="3096112"/>
            <a:ext cx="2216226" cy="3250875"/>
            <a:chOff x="4422023" y="2941919"/>
            <a:chExt cx="2216226" cy="3250875"/>
          </a:xfrm>
        </p:grpSpPr>
        <p:sp>
          <p:nvSpPr>
            <p:cNvPr id="61" name="TextBox 60">
              <a:extLst>
                <a:ext uri="{FF2B5EF4-FFF2-40B4-BE49-F238E27FC236}">
                  <a16:creationId xmlns:a16="http://schemas.microsoft.com/office/drawing/2014/main" id="{0C559B3C-41C6-48FC-B798-1B693D6A5C7F}"/>
                </a:ext>
              </a:extLst>
            </p:cNvPr>
            <p:cNvSpPr txBox="1"/>
            <p:nvPr/>
          </p:nvSpPr>
          <p:spPr>
            <a:xfrm>
              <a:off x="5174038" y="5638796"/>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39" name="Arrow: Left-Right 38">
              <a:extLst>
                <a:ext uri="{FF2B5EF4-FFF2-40B4-BE49-F238E27FC236}">
                  <a16:creationId xmlns:a16="http://schemas.microsoft.com/office/drawing/2014/main" id="{B30A77C6-7AD8-4693-B6D7-F92BE2402895}"/>
                </a:ext>
              </a:extLst>
            </p:cNvPr>
            <p:cNvSpPr/>
            <p:nvPr/>
          </p:nvSpPr>
          <p:spPr>
            <a:xfrm rot="5400000">
              <a:off x="5515216" y="5158902"/>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Can 141">
              <a:extLst>
                <a:ext uri="{FF2B5EF4-FFF2-40B4-BE49-F238E27FC236}">
                  <a16:creationId xmlns:a16="http://schemas.microsoft.com/office/drawing/2014/main" id="{978C40BC-3041-4592-882B-87259A93B8AF}"/>
                </a:ext>
              </a:extLst>
            </p:cNvPr>
            <p:cNvSpPr/>
            <p:nvPr/>
          </p:nvSpPr>
          <p:spPr>
            <a:xfrm>
              <a:off x="4984378" y="3713432"/>
              <a:ext cx="1653871" cy="1321237"/>
            </a:xfrm>
            <a:prstGeom prst="can">
              <a:avLst/>
            </a:prstGeom>
            <a:solidFill>
              <a:srgbClr val="FBB247"/>
            </a:solidFill>
          </p:spPr>
          <p:txBody>
            <a:bodyPr wrap="square" rtlCol="0">
              <a:spAutoFit/>
            </a:bodyPr>
            <a:lstStyle/>
            <a:p>
              <a:pPr algn="ctr"/>
              <a:r>
                <a:rPr lang="en-US" sz="1600" b="1" dirty="0">
                  <a:latin typeface="Arial Narrow" panose="020B0606020202030204" pitchFamily="34" charset="0"/>
                </a:rPr>
                <a:t>Design Time</a:t>
              </a:r>
            </a:p>
            <a:p>
              <a:pPr algn="ctr"/>
              <a:r>
                <a:rPr lang="en-US" sz="1600" b="1" dirty="0">
                  <a:latin typeface="Arial Black" panose="020B0A04020102020204" pitchFamily="34" charset="0"/>
                </a:rPr>
                <a:t>Model</a:t>
              </a:r>
            </a:p>
            <a:p>
              <a:pPr algn="ctr"/>
              <a:r>
                <a:rPr lang="en-US" sz="1600" b="1" dirty="0">
                  <a:latin typeface="Arial Black" panose="020B0A04020102020204" pitchFamily="34" charset="0"/>
                </a:rPr>
                <a:t>Repository</a:t>
              </a:r>
            </a:p>
          </p:txBody>
        </p:sp>
        <p:sp>
          <p:nvSpPr>
            <p:cNvPr id="78" name="Can 141">
              <a:extLst>
                <a:ext uri="{FF2B5EF4-FFF2-40B4-BE49-F238E27FC236}">
                  <a16:creationId xmlns:a16="http://schemas.microsoft.com/office/drawing/2014/main" id="{81307FD8-1D9D-4AAA-87E5-4B51F5106456}"/>
                </a:ext>
              </a:extLst>
            </p:cNvPr>
            <p:cNvSpPr/>
            <p:nvPr/>
          </p:nvSpPr>
          <p:spPr>
            <a:xfrm>
              <a:off x="4984378" y="2941919"/>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Run Time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Black" panose="020B0A04020102020204" pitchFamily="34" charset="0"/>
                </a:rPr>
                <a:t>HDD and Terminology </a:t>
              </a:r>
              <a:endParaRPr kumimoji="0" lang="en-US" sz="1600" b="1" i="0" u="none" strike="noStrike" kern="0" cap="none" spc="0" normalizeH="0" baseline="0" noProof="0" dirty="0">
                <a:ln>
                  <a:noFill/>
                </a:ln>
                <a:solidFill>
                  <a:sysClr val="window" lastClr="FFFFFF"/>
                </a:solidFill>
                <a:effectLst/>
                <a:uLnTx/>
                <a:uFillTx/>
                <a:latin typeface="Arial Black" panose="020B0A04020102020204" pitchFamily="34" charset="0"/>
              </a:endParaRPr>
            </a:p>
          </p:txBody>
        </p:sp>
        <p:grpSp>
          <p:nvGrpSpPr>
            <p:cNvPr id="139" name="Group 138">
              <a:extLst>
                <a:ext uri="{FF2B5EF4-FFF2-40B4-BE49-F238E27FC236}">
                  <a16:creationId xmlns:a16="http://schemas.microsoft.com/office/drawing/2014/main" id="{418DD623-E249-4693-A468-7DF5B2609159}"/>
                </a:ext>
              </a:extLst>
            </p:cNvPr>
            <p:cNvGrpSpPr/>
            <p:nvPr/>
          </p:nvGrpSpPr>
          <p:grpSpPr>
            <a:xfrm>
              <a:off x="4422023" y="3342508"/>
              <a:ext cx="551245" cy="337989"/>
              <a:chOff x="6680313" y="3543402"/>
              <a:chExt cx="551245" cy="337989"/>
            </a:xfrm>
          </p:grpSpPr>
          <p:sp>
            <p:nvSpPr>
              <p:cNvPr id="140" name="Arrow: Right 139">
                <a:extLst>
                  <a:ext uri="{FF2B5EF4-FFF2-40B4-BE49-F238E27FC236}">
                    <a16:creationId xmlns:a16="http://schemas.microsoft.com/office/drawing/2014/main" id="{BC4F7A62-1C78-4B66-866C-A9AD3EF75426}"/>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1" name="TextBox 140">
                <a:extLst>
                  <a:ext uri="{FF2B5EF4-FFF2-40B4-BE49-F238E27FC236}">
                    <a16:creationId xmlns:a16="http://schemas.microsoft.com/office/drawing/2014/main" id="{C44B5F05-8576-43D5-92F5-3795A7AD15D6}"/>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nvGrpSpPr>
            <p:cNvPr id="142" name="Group 141">
              <a:extLst>
                <a:ext uri="{FF2B5EF4-FFF2-40B4-BE49-F238E27FC236}">
                  <a16:creationId xmlns:a16="http://schemas.microsoft.com/office/drawing/2014/main" id="{3F4097AE-E067-4BB3-9282-B0027034B190}"/>
                </a:ext>
              </a:extLst>
            </p:cNvPr>
            <p:cNvGrpSpPr/>
            <p:nvPr/>
          </p:nvGrpSpPr>
          <p:grpSpPr>
            <a:xfrm>
              <a:off x="4439340" y="4274233"/>
              <a:ext cx="551245" cy="337989"/>
              <a:chOff x="6680313" y="3543402"/>
              <a:chExt cx="551245" cy="337989"/>
            </a:xfrm>
          </p:grpSpPr>
          <p:sp>
            <p:nvSpPr>
              <p:cNvPr id="143" name="Arrow: Right 142">
                <a:extLst>
                  <a:ext uri="{FF2B5EF4-FFF2-40B4-BE49-F238E27FC236}">
                    <a16:creationId xmlns:a16="http://schemas.microsoft.com/office/drawing/2014/main" id="{D67CD6FD-2E50-4B0F-A21A-EB04DF80BAA1}"/>
                  </a:ext>
                </a:extLst>
              </p:cNvPr>
              <p:cNvSpPr/>
              <p:nvPr/>
            </p:nvSpPr>
            <p:spPr>
              <a:xfrm>
                <a:off x="6680313" y="3543402"/>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4" name="TextBox 143">
                <a:extLst>
                  <a:ext uri="{FF2B5EF4-FFF2-40B4-BE49-F238E27FC236}">
                    <a16:creationId xmlns:a16="http://schemas.microsoft.com/office/drawing/2014/main" id="{119BED7E-0ABA-4607-B202-B0F4F25CED63}"/>
                  </a:ext>
                </a:extLst>
              </p:cNvPr>
              <p:cNvSpPr txBox="1"/>
              <p:nvPr/>
            </p:nvSpPr>
            <p:spPr>
              <a:xfrm>
                <a:off x="6714679" y="3573897"/>
                <a:ext cx="482512" cy="276999"/>
              </a:xfrm>
              <a:prstGeom prst="rect">
                <a:avLst/>
              </a:prstGeom>
              <a:noFill/>
            </p:spPr>
            <p:txBody>
              <a:bodyPr wrap="square" rtlCol="0">
                <a:spAutoFit/>
              </a:bodyPr>
              <a:lstStyle/>
              <a:p>
                <a:r>
                  <a:rPr lang="en-US" sz="1200" dirty="0">
                    <a:latin typeface="Arial Black" panose="020B0A04020102020204" pitchFamily="34" charset="0"/>
                  </a:rPr>
                  <a:t>API</a:t>
                </a:r>
              </a:p>
            </p:txBody>
          </p:sp>
        </p:grpSp>
      </p:grpSp>
      <p:grpSp>
        <p:nvGrpSpPr>
          <p:cNvPr id="7" name="Group 6">
            <a:extLst>
              <a:ext uri="{FF2B5EF4-FFF2-40B4-BE49-F238E27FC236}">
                <a16:creationId xmlns:a16="http://schemas.microsoft.com/office/drawing/2014/main" id="{A4571133-FAC8-41FC-8DCA-4B378B1D2F4C}"/>
              </a:ext>
            </a:extLst>
          </p:cNvPr>
          <p:cNvGrpSpPr/>
          <p:nvPr/>
        </p:nvGrpSpPr>
        <p:grpSpPr>
          <a:xfrm>
            <a:off x="9962" y="1082467"/>
            <a:ext cx="1425879" cy="5355312"/>
            <a:chOff x="9962" y="1082467"/>
            <a:chExt cx="1425879" cy="5355312"/>
          </a:xfrm>
        </p:grpSpPr>
        <p:sp>
          <p:nvSpPr>
            <p:cNvPr id="107" name="TextBox 106">
              <a:extLst>
                <a:ext uri="{FF2B5EF4-FFF2-40B4-BE49-F238E27FC236}">
                  <a16:creationId xmlns:a16="http://schemas.microsoft.com/office/drawing/2014/main" id="{18F3626F-D8B4-4BBA-A368-0DD9ADEA8473}"/>
                </a:ext>
              </a:extLst>
            </p:cNvPr>
            <p:cNvSpPr txBox="1"/>
            <p:nvPr/>
          </p:nvSpPr>
          <p:spPr>
            <a:xfrm>
              <a:off x="9962" y="1082467"/>
              <a:ext cx="1425879" cy="5355312"/>
            </a:xfrm>
            <a:prstGeom prst="rect">
              <a:avLst/>
            </a:prstGeom>
            <a:noFill/>
            <a:ln w="12700">
              <a:solidFill>
                <a:schemeClr val="tx1"/>
              </a:solidFill>
            </a:ln>
          </p:spPr>
          <p:txBody>
            <a:bodyPr wrap="square" rtlCol="0">
              <a:spAutoFit/>
            </a:bodyPr>
            <a:lstStyle/>
            <a:p>
              <a:pPr algn="ctr"/>
              <a:r>
                <a:rPr lang="en-US" b="1" dirty="0"/>
                <a:t>Clinician</a:t>
              </a:r>
            </a:p>
            <a:p>
              <a:pPr algn="ctr"/>
              <a:r>
                <a:rPr lang="en-US" b="1" dirty="0"/>
                <a:t>Workbench</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dirty="0"/>
            </a:p>
          </p:txBody>
        </p:sp>
        <p:pic>
          <p:nvPicPr>
            <p:cNvPr id="13" name="Picture 12">
              <a:extLst>
                <a:ext uri="{FF2B5EF4-FFF2-40B4-BE49-F238E27FC236}">
                  <a16:creationId xmlns:a16="http://schemas.microsoft.com/office/drawing/2014/main" id="{97A902E0-FC22-4C7E-A7D6-7B0A6522BA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89" y="4451447"/>
              <a:ext cx="1361810" cy="755911"/>
            </a:xfrm>
            <a:prstGeom prst="rect">
              <a:avLst/>
            </a:prstGeom>
          </p:spPr>
        </p:pic>
        <p:pic>
          <p:nvPicPr>
            <p:cNvPr id="148" name="Picture 147">
              <a:extLst>
                <a:ext uri="{FF2B5EF4-FFF2-40B4-BE49-F238E27FC236}">
                  <a16:creationId xmlns:a16="http://schemas.microsoft.com/office/drawing/2014/main" id="{D4C5D051-83F3-4014-9731-DE48E0B3562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750" y="5480408"/>
              <a:ext cx="1389476" cy="940359"/>
            </a:xfrm>
            <a:prstGeom prst="rect">
              <a:avLst/>
            </a:prstGeom>
          </p:spPr>
        </p:pic>
        <p:pic>
          <p:nvPicPr>
            <p:cNvPr id="149" name="Picture 148">
              <a:extLst>
                <a:ext uri="{FF2B5EF4-FFF2-40B4-BE49-F238E27FC236}">
                  <a16:creationId xmlns:a16="http://schemas.microsoft.com/office/drawing/2014/main" id="{6868605D-143B-4E92-A969-C509C2C14B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253" y="3072956"/>
              <a:ext cx="1398618" cy="1090922"/>
            </a:xfrm>
            <a:prstGeom prst="rect">
              <a:avLst/>
            </a:prstGeom>
          </p:spPr>
        </p:pic>
        <p:pic>
          <p:nvPicPr>
            <p:cNvPr id="68" name="Picture 67" descr="https://lh3.googleusercontent.com/JexW2tW9YmAKFBvG1dp9h1qB8qDw0h79R-uRAeeNbU6jAzI9PbosCiZjRi4p8Vx1fJBTijepfmp5u3RdyclDd3OHK6HcwnD8aVCuT4XSKFJ4tKexJCosJYlWhqe7bw-xl7Wi0fsk">
              <a:extLst>
                <a:ext uri="{FF2B5EF4-FFF2-40B4-BE49-F238E27FC236}">
                  <a16:creationId xmlns:a16="http://schemas.microsoft.com/office/drawing/2014/main" id="{DE133837-11BF-4346-9958-45F83A7E5176}"/>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047" y="1769053"/>
              <a:ext cx="1381006" cy="980052"/>
            </a:xfrm>
            <a:prstGeom prst="rect">
              <a:avLst/>
            </a:prstGeom>
            <a:noFill/>
            <a:ln>
              <a:noFill/>
            </a:ln>
          </p:spPr>
        </p:pic>
      </p:grpSp>
    </p:spTree>
    <p:extLst>
      <p:ext uri="{BB962C8B-B14F-4D97-AF65-F5344CB8AC3E}">
        <p14:creationId xmlns:p14="http://schemas.microsoft.com/office/powerpoint/2010/main" val="3988606981"/>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1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0" fill="hold"/>
                                        <p:tgtEl>
                                          <p:spTgt spid="14"/>
                                        </p:tgtEl>
                                        <p:attrNameLst>
                                          <p:attrName>ppt_x</p:attrName>
                                        </p:attrNameLst>
                                      </p:cBhvr>
                                      <p:tavLst>
                                        <p:tav tm="0">
                                          <p:val>
                                            <p:strVal val="#ppt_x"/>
                                          </p:val>
                                        </p:tav>
                                        <p:tav tm="100000">
                                          <p:val>
                                            <p:strVal val="#ppt_x"/>
                                          </p:val>
                                        </p:tav>
                                      </p:tavLst>
                                    </p:anim>
                                    <p:anim calcmode="lin" valueType="num">
                                      <p:cBhvr additive="base">
                                        <p:cTn id="17" dur="5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0" fill="hold"/>
                                        <p:tgtEl>
                                          <p:spTgt spid="12"/>
                                        </p:tgtEl>
                                        <p:attrNameLst>
                                          <p:attrName>ppt_x</p:attrName>
                                        </p:attrNameLst>
                                      </p:cBhvr>
                                      <p:tavLst>
                                        <p:tav tm="0">
                                          <p:val>
                                            <p:strVal val="#ppt_x"/>
                                          </p:val>
                                        </p:tav>
                                        <p:tav tm="100000">
                                          <p:val>
                                            <p:strVal val="#ppt_x"/>
                                          </p:val>
                                        </p:tav>
                                      </p:tavLst>
                                    </p:anim>
                                    <p:anim calcmode="lin" valueType="num">
                                      <p:cBhvr additive="base">
                                        <p:cTn id="23" dur="5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0"/>
                                        <p:tgtEl>
                                          <p:spTgt spid="1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0"/>
                                        <p:tgtEl>
                                          <p:spTgt spid="15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0" fill="hold"/>
                                        <p:tgtEl>
                                          <p:spTgt spid="7"/>
                                        </p:tgtEl>
                                        <p:attrNameLst>
                                          <p:attrName>ppt_x</p:attrName>
                                        </p:attrNameLst>
                                      </p:cBhvr>
                                      <p:tavLst>
                                        <p:tav tm="0">
                                          <p:val>
                                            <p:strVal val="0-#ppt_w/2"/>
                                          </p:val>
                                        </p:tav>
                                        <p:tav tm="100000">
                                          <p:val>
                                            <p:strVal val="#ppt_x"/>
                                          </p:val>
                                        </p:tav>
                                      </p:tavLst>
                                    </p:anim>
                                    <p:anim calcmode="lin" valueType="num">
                                      <p:cBhvr additive="base">
                                        <p:cTn id="39" dur="5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0" fill="hold"/>
                                        <p:tgtEl>
                                          <p:spTgt spid="11"/>
                                        </p:tgtEl>
                                        <p:attrNameLst>
                                          <p:attrName>ppt_x</p:attrName>
                                        </p:attrNameLst>
                                      </p:cBhvr>
                                      <p:tavLst>
                                        <p:tav tm="0">
                                          <p:val>
                                            <p:strVal val="#ppt_x"/>
                                          </p:val>
                                        </p:tav>
                                        <p:tav tm="100000">
                                          <p:val>
                                            <p:strVal val="#ppt_x"/>
                                          </p:val>
                                        </p:tav>
                                      </p:tavLst>
                                    </p:anim>
                                    <p:anim calcmode="lin" valueType="num">
                                      <p:cBhvr additive="base">
                                        <p:cTn id="45" dur="5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1" fill="hold" display="0">
                  <p:stCondLst>
                    <p:cond delay="indefinite"/>
                  </p:stCondLst>
                  <p:endCondLst>
                    <p:cond evt="onStopAudio" delay="0">
                      <p:tgtEl>
                        <p:sldTgt/>
                      </p:tgtEl>
                    </p:cond>
                  </p:endCondLst>
                </p:cTn>
                <p:tgtEl>
                  <p:spTgt spid="42"/>
                </p:tgtEl>
              </p:cMediaNode>
            </p:audio>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947A3-4590-4A16-9381-BBD25C6BA9A7}"/>
              </a:ext>
            </a:extLst>
          </p:cNvPr>
          <p:cNvSpPr/>
          <p:nvPr/>
        </p:nvSpPr>
        <p:spPr>
          <a:xfrm>
            <a:off x="0" y="1101383"/>
            <a:ext cx="9144000" cy="511844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67666-BAD8-4BC1-93DC-D23B09FFA6DE}"/>
              </a:ext>
            </a:extLst>
          </p:cNvPr>
          <p:cNvSpPr txBox="1"/>
          <p:nvPr/>
        </p:nvSpPr>
        <p:spPr>
          <a:xfrm>
            <a:off x="2017076" y="1031607"/>
            <a:ext cx="6594571" cy="5146794"/>
          </a:xfrm>
          <a:prstGeom prst="rect">
            <a:avLst/>
          </a:prstGeom>
          <a:noFill/>
        </p:spPr>
        <p:txBody>
          <a:bodyPr wrap="square" rtlCol="0">
            <a:spAutoFit/>
          </a:bodyPr>
          <a:lstStyle/>
          <a:p>
            <a:pPr>
              <a:lnSpc>
                <a:spcPct val="200000"/>
              </a:lnSpc>
            </a:pPr>
            <a:r>
              <a:rPr lang="en-US" sz="2400" b="1" dirty="0">
                <a:latin typeface="Arial Narrow" panose="020B0606020202030204" pitchFamily="34" charset="0"/>
              </a:rPr>
              <a:t>ACRONYMS</a:t>
            </a:r>
          </a:p>
          <a:p>
            <a:pPr>
              <a:lnSpc>
                <a:spcPct val="200000"/>
              </a:lnSpc>
            </a:pPr>
            <a:r>
              <a:rPr lang="en-US" sz="2400" b="1" dirty="0">
                <a:latin typeface="Arial Narrow" panose="020B0606020202030204" pitchFamily="34" charset="0"/>
              </a:rPr>
              <a:t>ADL</a:t>
            </a:r>
            <a:r>
              <a:rPr lang="en-US" sz="2400" dirty="0">
                <a:latin typeface="Arial Narrow" panose="020B0606020202030204" pitchFamily="34" charset="0"/>
              </a:rPr>
              <a:t> is Architecture Description Language. </a:t>
            </a:r>
          </a:p>
          <a:p>
            <a:pPr>
              <a:lnSpc>
                <a:spcPct val="200000"/>
              </a:lnSpc>
            </a:pPr>
            <a:r>
              <a:rPr lang="en-US" sz="2400" b="1" dirty="0">
                <a:latin typeface="Arial Narrow" panose="020B0606020202030204" pitchFamily="34" charset="0"/>
              </a:rPr>
              <a:t>DCM</a:t>
            </a:r>
            <a:r>
              <a:rPr lang="en-US" sz="2400" dirty="0">
                <a:latin typeface="Arial Narrow" panose="020B0606020202030204" pitchFamily="34" charset="0"/>
              </a:rPr>
              <a:t> is Detailed Clinical Models. </a:t>
            </a:r>
          </a:p>
          <a:p>
            <a:pPr>
              <a:lnSpc>
                <a:spcPct val="200000"/>
              </a:lnSpc>
            </a:pPr>
            <a:r>
              <a:rPr lang="en-US" sz="2400" b="1" dirty="0">
                <a:latin typeface="Arial Narrow" panose="020B0606020202030204" pitchFamily="34" charset="0"/>
              </a:rPr>
              <a:t>DSL</a:t>
            </a:r>
            <a:r>
              <a:rPr lang="en-US" sz="2400" dirty="0">
                <a:latin typeface="Arial Narrow" panose="020B0606020202030204" pitchFamily="34" charset="0"/>
              </a:rPr>
              <a:t> is Domain Specification Languages</a:t>
            </a:r>
          </a:p>
          <a:p>
            <a:pPr>
              <a:lnSpc>
                <a:spcPct val="200000"/>
              </a:lnSpc>
            </a:pPr>
            <a:r>
              <a:rPr lang="en-US" sz="2400" b="1" dirty="0">
                <a:latin typeface="Arial Narrow" panose="020B0606020202030204" pitchFamily="34" charset="0"/>
              </a:rPr>
              <a:t>FSD</a:t>
            </a:r>
            <a:r>
              <a:rPr lang="en-US" sz="2400" dirty="0">
                <a:latin typeface="Arial Narrow" panose="020B0606020202030204" pitchFamily="34" charset="0"/>
              </a:rPr>
              <a:t> is FHIR Structure Definition </a:t>
            </a:r>
          </a:p>
          <a:p>
            <a:pPr>
              <a:lnSpc>
                <a:spcPct val="200000"/>
              </a:lnSpc>
            </a:pPr>
            <a:r>
              <a:rPr lang="en-US" sz="2400" b="1" dirty="0">
                <a:latin typeface="Arial Narrow" panose="020B0606020202030204" pitchFamily="34" charset="0"/>
              </a:rPr>
              <a:t>SIGG</a:t>
            </a:r>
            <a:r>
              <a:rPr lang="en-US" sz="2400" dirty="0">
                <a:latin typeface="Arial Narrow" panose="020B0606020202030204" pitchFamily="34" charset="0"/>
              </a:rPr>
              <a:t> is Standards Implementation Guide Generator </a:t>
            </a:r>
          </a:p>
          <a:p>
            <a:pPr>
              <a:lnSpc>
                <a:spcPct val="200000"/>
              </a:lnSpc>
            </a:pPr>
            <a:r>
              <a:rPr lang="en-US" sz="2400" b="1" dirty="0">
                <a:latin typeface="Arial Narrow" panose="020B0606020202030204" pitchFamily="34" charset="0"/>
              </a:rPr>
              <a:t>SOLOR</a:t>
            </a:r>
            <a:r>
              <a:rPr lang="en-US" sz="2400" dirty="0">
                <a:latin typeface="Arial Narrow" panose="020B0606020202030204" pitchFamily="34" charset="0"/>
              </a:rPr>
              <a:t> is SNOMED extension for LOINC and </a:t>
            </a:r>
            <a:r>
              <a:rPr lang="en-US" sz="2400" dirty="0" err="1">
                <a:latin typeface="Arial Narrow" panose="020B0606020202030204" pitchFamily="34" charset="0"/>
              </a:rPr>
              <a:t>RxNorm</a:t>
            </a:r>
            <a:r>
              <a:rPr lang="en-US" sz="2400" dirty="0">
                <a:latin typeface="Arial Narrow" panose="020B0606020202030204" pitchFamily="34" charset="0"/>
              </a:rPr>
              <a:t> </a:t>
            </a:r>
          </a:p>
        </p:txBody>
      </p:sp>
      <p:sp>
        <p:nvSpPr>
          <p:cNvPr id="36" name="Rectangle 35">
            <a:extLst>
              <a:ext uri="{FF2B5EF4-FFF2-40B4-BE49-F238E27FC236}">
                <a16:creationId xmlns:a16="http://schemas.microsoft.com/office/drawing/2014/main" id="{0640CEA1-38D8-434F-861B-3CD24E52323A}"/>
              </a:ext>
            </a:extLst>
          </p:cNvPr>
          <p:cNvSpPr/>
          <p:nvPr/>
        </p:nvSpPr>
        <p:spPr>
          <a:xfrm>
            <a:off x="1592780" y="1084524"/>
            <a:ext cx="7426944" cy="511844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6A131AC-02CA-4DAA-A215-245DFF9959E8}"/>
              </a:ext>
            </a:extLst>
          </p:cNvPr>
          <p:cNvSpPr txBox="1"/>
          <p:nvPr/>
        </p:nvSpPr>
        <p:spPr>
          <a:xfrm>
            <a:off x="4857719" y="1111468"/>
            <a:ext cx="4458847" cy="5127750"/>
          </a:xfrm>
          <a:prstGeom prst="rect">
            <a:avLst/>
          </a:prstGeom>
          <a:noFill/>
        </p:spPr>
        <p:txBody>
          <a:bodyPr wrap="square" rtlCol="0">
            <a:spAutoFit/>
          </a:bodyPr>
          <a:lstStyle/>
          <a:p>
            <a:pPr>
              <a:lnSpc>
                <a:spcPct val="125000"/>
              </a:lnSpc>
            </a:pPr>
            <a:r>
              <a:rPr lang="en-US" sz="2200" b="1" dirty="0">
                <a:latin typeface="Arial Narrow" panose="020B0606020202030204" pitchFamily="34" charset="0"/>
              </a:rPr>
              <a:t>ACRONYMS</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C-CDA </a:t>
            </a:r>
            <a:r>
              <a:rPr lang="en-US" sz="2200" dirty="0">
                <a:latin typeface="Arial Narrow" panose="020B0606020202030204" pitchFamily="34" charset="0"/>
              </a:rPr>
              <a:t>is Consolidated Clinical Document Architecture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FHIR</a:t>
            </a:r>
            <a:r>
              <a:rPr lang="en-US" sz="2200" dirty="0">
                <a:latin typeface="Arial Narrow" panose="020B0606020202030204" pitchFamily="34" charset="0"/>
              </a:rPr>
              <a:t> is Fast Health Interoperability Resource (</a:t>
            </a:r>
            <a:r>
              <a:rPr lang="en-US" sz="2200" b="1" dirty="0">
                <a:latin typeface="Arial Narrow" panose="020B0606020202030204" pitchFamily="34" charset="0"/>
              </a:rPr>
              <a:t>FHIR</a:t>
            </a:r>
            <a:r>
              <a:rPr lang="en-US" sz="2200" dirty="0">
                <a:latin typeface="Arial Narrow" panose="020B0606020202030204" pitchFamily="34" charset="0"/>
              </a:rPr>
              <a:t>)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MDHT</a:t>
            </a:r>
            <a:r>
              <a:rPr lang="en-US" sz="2200" dirty="0">
                <a:latin typeface="Arial Narrow" panose="020B0606020202030204" pitchFamily="34" charset="0"/>
              </a:rPr>
              <a:t> is Model Driven Health Tool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MDMI</a:t>
            </a:r>
            <a:r>
              <a:rPr lang="en-US" sz="2200" dirty="0">
                <a:latin typeface="Arial Narrow" panose="020B0606020202030204" pitchFamily="34" charset="0"/>
              </a:rPr>
              <a:t> is Model Driven Message Interface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NIST </a:t>
            </a:r>
            <a:r>
              <a:rPr lang="en-US" sz="2200" dirty="0">
                <a:latin typeface="Arial Narrow" panose="020B0606020202030204" pitchFamily="34" charset="0"/>
              </a:rPr>
              <a:t>is National Institute for Standards and Technology </a:t>
            </a:r>
          </a:p>
          <a:p>
            <a:pPr marL="342900" indent="-342900">
              <a:lnSpc>
                <a:spcPct val="125000"/>
              </a:lnSpc>
              <a:buFont typeface="Arial" panose="020B0604020202020204" pitchFamily="34" charset="0"/>
              <a:buChar char="•"/>
            </a:pPr>
            <a:r>
              <a:rPr lang="en-US" sz="2200" b="1" dirty="0">
                <a:latin typeface="Arial Narrow" panose="020B0606020202030204" pitchFamily="34" charset="0"/>
              </a:rPr>
              <a:t>ONC</a:t>
            </a:r>
            <a:r>
              <a:rPr lang="en-US" sz="2200" dirty="0">
                <a:latin typeface="Arial Narrow" panose="020B0606020202030204" pitchFamily="34" charset="0"/>
              </a:rPr>
              <a:t> is Office of the National Coordinator for Health IT </a:t>
            </a:r>
          </a:p>
        </p:txBody>
      </p:sp>
      <p:sp>
        <p:nvSpPr>
          <p:cNvPr id="5" name="Rectangle 4">
            <a:extLst>
              <a:ext uri="{FF2B5EF4-FFF2-40B4-BE49-F238E27FC236}">
                <a16:creationId xmlns:a16="http://schemas.microsoft.com/office/drawing/2014/main" id="{FBCE292F-0F8C-47AB-8A6D-1B911B2A9D1E}"/>
              </a:ext>
            </a:extLst>
          </p:cNvPr>
          <p:cNvSpPr/>
          <p:nvPr/>
        </p:nvSpPr>
        <p:spPr>
          <a:xfrm>
            <a:off x="4950406" y="1134637"/>
            <a:ext cx="4144851" cy="5107564"/>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61CE423-9626-4DBF-B407-9946CEC70B32}"/>
              </a:ext>
            </a:extLst>
          </p:cNvPr>
          <p:cNvGrpSpPr/>
          <p:nvPr/>
        </p:nvGrpSpPr>
        <p:grpSpPr>
          <a:xfrm>
            <a:off x="1568" y="1829477"/>
            <a:ext cx="1368318" cy="3693319"/>
            <a:chOff x="1568" y="1829477"/>
            <a:chExt cx="1368318" cy="3693319"/>
          </a:xfrm>
        </p:grpSpPr>
        <p:sp>
          <p:nvSpPr>
            <p:cNvPr id="107" name="TextBox 106">
              <a:extLst>
                <a:ext uri="{FF2B5EF4-FFF2-40B4-BE49-F238E27FC236}">
                  <a16:creationId xmlns:a16="http://schemas.microsoft.com/office/drawing/2014/main" id="{18F3626F-D8B4-4BBA-A368-0DD9ADEA8473}"/>
                </a:ext>
              </a:extLst>
            </p:cNvPr>
            <p:cNvSpPr txBox="1"/>
            <p:nvPr/>
          </p:nvSpPr>
          <p:spPr>
            <a:xfrm>
              <a:off x="1568" y="1829477"/>
              <a:ext cx="1368318" cy="3693319"/>
            </a:xfrm>
            <a:prstGeom prst="rect">
              <a:avLst/>
            </a:prstGeom>
            <a:noFill/>
            <a:ln w="12700">
              <a:solidFill>
                <a:schemeClr val="tx1"/>
              </a:solidFill>
            </a:ln>
          </p:spPr>
          <p:txBody>
            <a:bodyPr wrap="square" rtlCol="0">
              <a:spAutoFit/>
            </a:bodyPr>
            <a:lstStyle/>
            <a:p>
              <a:pPr algn="ctr"/>
              <a:r>
                <a:rPr lang="en-US" b="1" dirty="0"/>
                <a:t>SIGG</a:t>
              </a:r>
            </a:p>
            <a:p>
              <a:pPr algn="ctr"/>
              <a:endParaRPr lang="en-US" b="1" dirty="0"/>
            </a:p>
            <a:p>
              <a:pPr algn="ctr"/>
              <a:endParaRPr lang="en-US" b="1"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TextBox 56">
              <a:extLst>
                <a:ext uri="{FF2B5EF4-FFF2-40B4-BE49-F238E27FC236}">
                  <a16:creationId xmlns:a16="http://schemas.microsoft.com/office/drawing/2014/main" id="{2654214F-AB46-4DA7-AFFC-CD45AFDE9676}"/>
                </a:ext>
              </a:extLst>
            </p:cNvPr>
            <p:cNvSpPr txBox="1"/>
            <p:nvPr/>
          </p:nvSpPr>
          <p:spPr>
            <a:xfrm>
              <a:off x="124276" y="2259298"/>
              <a:ext cx="1102342" cy="738664"/>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FHIM</a:t>
              </a:r>
              <a:r>
                <a:rPr lang="en-US" sz="1400" b="1" dirty="0">
                  <a:latin typeface="Arial Narrow" panose="020B0606020202030204" pitchFamily="34" charset="0"/>
                </a:rPr>
                <a:t> Domain</a:t>
              </a:r>
            </a:p>
            <a:p>
              <a:pPr algn="ctr"/>
              <a:r>
                <a:rPr lang="en-US" sz="1400" b="1" dirty="0">
                  <a:latin typeface="Arial Narrow" panose="020B0606020202030204" pitchFamily="34" charset="0"/>
                </a:rPr>
                <a:t>Patterns</a:t>
              </a:r>
            </a:p>
          </p:txBody>
        </p:sp>
        <p:sp>
          <p:nvSpPr>
            <p:cNvPr id="55" name="TextBox 54">
              <a:extLst>
                <a:ext uri="{FF2B5EF4-FFF2-40B4-BE49-F238E27FC236}">
                  <a16:creationId xmlns:a16="http://schemas.microsoft.com/office/drawing/2014/main" id="{EDC74E11-230D-4BEE-A4CE-6DBB25BD00E9}"/>
                </a:ext>
              </a:extLst>
            </p:cNvPr>
            <p:cNvSpPr txBox="1"/>
            <p:nvPr/>
          </p:nvSpPr>
          <p:spPr>
            <a:xfrm>
              <a:off x="257983" y="3787488"/>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DCMs</a:t>
              </a:r>
            </a:p>
          </p:txBody>
        </p:sp>
        <p:sp>
          <p:nvSpPr>
            <p:cNvPr id="89" name="Arrow: Right 88">
              <a:extLst>
                <a:ext uri="{FF2B5EF4-FFF2-40B4-BE49-F238E27FC236}">
                  <a16:creationId xmlns:a16="http://schemas.microsoft.com/office/drawing/2014/main" id="{A879B234-AB6E-45F8-9F00-593061B3772F}"/>
                </a:ext>
              </a:extLst>
            </p:cNvPr>
            <p:cNvSpPr/>
            <p:nvPr/>
          </p:nvSpPr>
          <p:spPr>
            <a:xfrm rot="5400000">
              <a:off x="422316" y="322914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59" name="TextBox 58">
              <a:extLst>
                <a:ext uri="{FF2B5EF4-FFF2-40B4-BE49-F238E27FC236}">
                  <a16:creationId xmlns:a16="http://schemas.microsoft.com/office/drawing/2014/main" id="{71B6E081-9F33-4154-A020-4C89103B57A5}"/>
                </a:ext>
              </a:extLst>
            </p:cNvPr>
            <p:cNvSpPr txBox="1"/>
            <p:nvPr/>
          </p:nvSpPr>
          <p:spPr>
            <a:xfrm>
              <a:off x="257983" y="4884791"/>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FSDs</a:t>
              </a:r>
            </a:p>
          </p:txBody>
        </p:sp>
        <p:sp>
          <p:nvSpPr>
            <p:cNvPr id="90" name="Arrow: Right 89">
              <a:extLst>
                <a:ext uri="{FF2B5EF4-FFF2-40B4-BE49-F238E27FC236}">
                  <a16:creationId xmlns:a16="http://schemas.microsoft.com/office/drawing/2014/main" id="{1E33D230-8116-489B-A6D1-3E6857616DE1}"/>
                </a:ext>
              </a:extLst>
            </p:cNvPr>
            <p:cNvSpPr/>
            <p:nvPr/>
          </p:nvSpPr>
          <p:spPr>
            <a:xfrm rot="5400000">
              <a:off x="422316" y="4326449"/>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14" name="Group 13">
            <a:extLst>
              <a:ext uri="{FF2B5EF4-FFF2-40B4-BE49-F238E27FC236}">
                <a16:creationId xmlns:a16="http://schemas.microsoft.com/office/drawing/2014/main" id="{7012B00B-6923-4A1F-B9F6-6D262FEB0266}"/>
              </a:ext>
            </a:extLst>
          </p:cNvPr>
          <p:cNvGrpSpPr/>
          <p:nvPr/>
        </p:nvGrpSpPr>
        <p:grpSpPr>
          <a:xfrm>
            <a:off x="1712499" y="1101383"/>
            <a:ext cx="3008178" cy="5096189"/>
            <a:chOff x="1536330" y="1101383"/>
            <a:chExt cx="3008178" cy="5096189"/>
          </a:xfrm>
        </p:grpSpPr>
        <p:sp>
          <p:nvSpPr>
            <p:cNvPr id="74" name="TextBox 73">
              <a:extLst>
                <a:ext uri="{FF2B5EF4-FFF2-40B4-BE49-F238E27FC236}">
                  <a16:creationId xmlns:a16="http://schemas.microsoft.com/office/drawing/2014/main" id="{A9454BD4-6A08-434B-A2B5-C176A4AB11C1}"/>
                </a:ext>
              </a:extLst>
            </p:cNvPr>
            <p:cNvSpPr txBox="1"/>
            <p:nvPr/>
          </p:nvSpPr>
          <p:spPr>
            <a:xfrm>
              <a:off x="1536330"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62" name="TextBox 61">
              <a:extLst>
                <a:ext uri="{FF2B5EF4-FFF2-40B4-BE49-F238E27FC236}">
                  <a16:creationId xmlns:a16="http://schemas.microsoft.com/office/drawing/2014/main" id="{5818ADCD-3F1E-4BB2-9FB3-02649D067D39}"/>
                </a:ext>
              </a:extLst>
            </p:cNvPr>
            <p:cNvSpPr txBox="1"/>
            <p:nvPr/>
          </p:nvSpPr>
          <p:spPr>
            <a:xfrm>
              <a:off x="1796482"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Terminology</a:t>
              </a:r>
            </a:p>
            <a:p>
              <a:pPr algn="ctr"/>
              <a:endParaRPr lang="en-US" sz="1400" b="1" dirty="0">
                <a:latin typeface="Arial Narrow" panose="020B0606020202030204" pitchFamily="34" charset="0"/>
              </a:endParaRPr>
            </a:p>
          </p:txBody>
        </p:sp>
        <p:sp>
          <p:nvSpPr>
            <p:cNvPr id="63" name="TextBox 62">
              <a:extLst>
                <a:ext uri="{FF2B5EF4-FFF2-40B4-BE49-F238E27FC236}">
                  <a16:creationId xmlns:a16="http://schemas.microsoft.com/office/drawing/2014/main" id="{93ABB8D0-12AB-4723-86C8-8A494C2D735E}"/>
                </a:ext>
              </a:extLst>
            </p:cNvPr>
            <p:cNvSpPr txBox="1"/>
            <p:nvPr/>
          </p:nvSpPr>
          <p:spPr>
            <a:xfrm>
              <a:off x="3157114"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Reference</a:t>
              </a:r>
            </a:p>
            <a:p>
              <a:pPr algn="ctr"/>
              <a:r>
                <a:rPr lang="en-US" sz="1400" b="1" dirty="0">
                  <a:latin typeface="Arial Narrow" panose="020B0606020202030204" pitchFamily="34" charset="0"/>
                </a:rPr>
                <a:t>Models</a:t>
              </a:r>
            </a:p>
          </p:txBody>
        </p:sp>
        <p:sp>
          <p:nvSpPr>
            <p:cNvPr id="93" name="TextBox 92">
              <a:extLst>
                <a:ext uri="{FF2B5EF4-FFF2-40B4-BE49-F238E27FC236}">
                  <a16:creationId xmlns:a16="http://schemas.microsoft.com/office/drawing/2014/main" id="{CA057CB2-1C20-45C8-B027-FC2A62F5E29E}"/>
                </a:ext>
              </a:extLst>
            </p:cNvPr>
            <p:cNvSpPr txBox="1"/>
            <p:nvPr/>
          </p:nvSpPr>
          <p:spPr>
            <a:xfrm>
              <a:off x="1536330"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56" name="TextBox 55">
              <a:extLst>
                <a:ext uri="{FF2B5EF4-FFF2-40B4-BE49-F238E27FC236}">
                  <a16:creationId xmlns:a16="http://schemas.microsoft.com/office/drawing/2014/main" id="{CE6D8BDC-DC97-4CA6-8941-535556DB8C8B}"/>
                </a:ext>
              </a:extLst>
            </p:cNvPr>
            <p:cNvSpPr txBox="1"/>
            <p:nvPr/>
          </p:nvSpPr>
          <p:spPr>
            <a:xfrm>
              <a:off x="3294193"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60" name="TextBox 59">
              <a:extLst>
                <a:ext uri="{FF2B5EF4-FFF2-40B4-BE49-F238E27FC236}">
                  <a16:creationId xmlns:a16="http://schemas.microsoft.com/office/drawing/2014/main" id="{9A1F09D0-5226-4A7E-81F0-60360E82EF51}"/>
                </a:ext>
              </a:extLst>
            </p:cNvPr>
            <p:cNvSpPr txBox="1"/>
            <p:nvPr/>
          </p:nvSpPr>
          <p:spPr>
            <a:xfrm>
              <a:off x="1809767"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75" name="Arrow: Right 74">
              <a:extLst>
                <a:ext uri="{FF2B5EF4-FFF2-40B4-BE49-F238E27FC236}">
                  <a16:creationId xmlns:a16="http://schemas.microsoft.com/office/drawing/2014/main" id="{BEE26FD6-96C3-4AE9-A39D-6A17581B07D7}"/>
                </a:ext>
              </a:extLst>
            </p:cNvPr>
            <p:cNvSpPr/>
            <p:nvPr/>
          </p:nvSpPr>
          <p:spPr>
            <a:xfrm rot="5400000">
              <a:off x="2787288" y="2631138"/>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5" name="Arrow: Right 84">
              <a:extLst>
                <a:ext uri="{FF2B5EF4-FFF2-40B4-BE49-F238E27FC236}">
                  <a16:creationId xmlns:a16="http://schemas.microsoft.com/office/drawing/2014/main" id="{FA3E8713-677A-47E1-B129-F5AFF632048A}"/>
                </a:ext>
              </a:extLst>
            </p:cNvPr>
            <p:cNvSpPr/>
            <p:nvPr/>
          </p:nvSpPr>
          <p:spPr>
            <a:xfrm rot="16200000">
              <a:off x="2787288" y="4397804"/>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10" name="Arrow: Right 109">
              <a:extLst>
                <a:ext uri="{FF2B5EF4-FFF2-40B4-BE49-F238E27FC236}">
                  <a16:creationId xmlns:a16="http://schemas.microsoft.com/office/drawing/2014/main" id="{2766D675-E8BE-448C-BD7B-F483B7E4A7DC}"/>
                </a:ext>
              </a:extLst>
            </p:cNvPr>
            <p:cNvSpPr/>
            <p:nvPr/>
          </p:nvSpPr>
          <p:spPr>
            <a:xfrm>
              <a:off x="1546012" y="3481932"/>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01" name="TextBox 100">
              <a:extLst>
                <a:ext uri="{FF2B5EF4-FFF2-40B4-BE49-F238E27FC236}">
                  <a16:creationId xmlns:a16="http://schemas.microsoft.com/office/drawing/2014/main" id="{7E7B49AD-BD58-416F-B7EE-A4F14023C5F2}"/>
                </a:ext>
              </a:extLst>
            </p:cNvPr>
            <p:cNvSpPr txBox="1"/>
            <p:nvPr/>
          </p:nvSpPr>
          <p:spPr>
            <a:xfrm>
              <a:off x="2202682" y="3264757"/>
              <a:ext cx="1653871" cy="769441"/>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Design Time</a:t>
              </a:r>
            </a:p>
            <a:p>
              <a:r>
                <a:rPr lang="en-US" sz="1600" dirty="0">
                  <a:latin typeface="Arial Black" panose="020B0A04020102020204" pitchFamily="34" charset="0"/>
                </a:rPr>
                <a:t>MDHT </a:t>
              </a:r>
            </a:p>
            <a:p>
              <a:r>
                <a:rPr lang="en-US" dirty="0">
                  <a:latin typeface="Arial Black" panose="020B0A04020102020204" pitchFamily="34" charset="0"/>
                </a:rPr>
                <a:t>DCMs</a:t>
              </a:r>
              <a:r>
                <a:rPr lang="en-US" dirty="0"/>
                <a:t> and </a:t>
              </a:r>
              <a:r>
                <a:rPr lang="en-US" dirty="0">
                  <a:latin typeface="Arial Black" panose="020B0A04020102020204" pitchFamily="34" charset="0"/>
                </a:rPr>
                <a:t>FSDs</a:t>
              </a:r>
            </a:p>
          </p:txBody>
        </p:sp>
      </p:grpSp>
      <p:grpSp>
        <p:nvGrpSpPr>
          <p:cNvPr id="15" name="Group 14">
            <a:extLst>
              <a:ext uri="{FF2B5EF4-FFF2-40B4-BE49-F238E27FC236}">
                <a16:creationId xmlns:a16="http://schemas.microsoft.com/office/drawing/2014/main" id="{1A3B15C1-19DD-41A1-8907-3888DF579040}"/>
              </a:ext>
            </a:extLst>
          </p:cNvPr>
          <p:cNvGrpSpPr/>
          <p:nvPr/>
        </p:nvGrpSpPr>
        <p:grpSpPr>
          <a:xfrm>
            <a:off x="4453483" y="3071199"/>
            <a:ext cx="2329794" cy="2705334"/>
            <a:chOff x="3966921" y="3071199"/>
            <a:chExt cx="2329794" cy="2705334"/>
          </a:xfrm>
        </p:grpSpPr>
        <p:sp>
          <p:nvSpPr>
            <p:cNvPr id="92" name="Arrow: Right 91">
              <a:extLst>
                <a:ext uri="{FF2B5EF4-FFF2-40B4-BE49-F238E27FC236}">
                  <a16:creationId xmlns:a16="http://schemas.microsoft.com/office/drawing/2014/main" id="{8D904E93-2002-4A96-8B4D-03A5EC8FBF07}"/>
                </a:ext>
              </a:extLst>
            </p:cNvPr>
            <p:cNvSpPr/>
            <p:nvPr/>
          </p:nvSpPr>
          <p:spPr>
            <a:xfrm>
              <a:off x="4006325" y="349483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1" name="TextBox 60">
              <a:extLst>
                <a:ext uri="{FF2B5EF4-FFF2-40B4-BE49-F238E27FC236}">
                  <a16:creationId xmlns:a16="http://schemas.microsoft.com/office/drawing/2014/main" id="{0C559B3C-41C6-48FC-B798-1B693D6A5C7F}"/>
                </a:ext>
              </a:extLst>
            </p:cNvPr>
            <p:cNvSpPr txBox="1"/>
            <p:nvPr/>
          </p:nvSpPr>
          <p:spPr>
            <a:xfrm>
              <a:off x="4827800" y="5222535"/>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54" name="Can 141">
              <a:extLst>
                <a:ext uri="{FF2B5EF4-FFF2-40B4-BE49-F238E27FC236}">
                  <a16:creationId xmlns:a16="http://schemas.microsoft.com/office/drawing/2014/main" id="{A6D8009F-93C7-4F82-9127-B9ECFB20A9F7}"/>
                </a:ext>
              </a:extLst>
            </p:cNvPr>
            <p:cNvSpPr/>
            <p:nvPr/>
          </p:nvSpPr>
          <p:spPr>
            <a:xfrm>
              <a:off x="4642844" y="3071199"/>
              <a:ext cx="1653871" cy="1272302"/>
            </a:xfrm>
            <a:prstGeom prst="can">
              <a:avLst/>
            </a:prstGeom>
            <a:solidFill>
              <a:srgbClr val="FBB247"/>
            </a:solidFill>
          </p:spPr>
          <p:txBody>
            <a:bodyPr wrap="square" rtlCol="0">
              <a:spAutoFit/>
            </a:bodyPr>
            <a:lstStyle/>
            <a:p>
              <a:pPr algn="ctr"/>
              <a:r>
                <a:rPr lang="en-US" sz="1400" b="1" dirty="0">
                  <a:latin typeface="Arial Narrow" panose="020B0606020202030204" pitchFamily="34" charset="0"/>
                </a:rPr>
                <a:t>Design Time</a:t>
              </a:r>
            </a:p>
            <a:p>
              <a:pPr algn="ctr"/>
              <a:r>
                <a:rPr lang="en-US" sz="1600" b="1" kern="0" dirty="0">
                  <a:latin typeface="Arial Black" panose="020B0A04020102020204" pitchFamily="34" charset="0"/>
                </a:rPr>
                <a:t>Model Repository</a:t>
              </a:r>
            </a:p>
          </p:txBody>
        </p:sp>
        <p:sp>
          <p:nvSpPr>
            <p:cNvPr id="39" name="Arrow: Left-Right 38">
              <a:extLst>
                <a:ext uri="{FF2B5EF4-FFF2-40B4-BE49-F238E27FC236}">
                  <a16:creationId xmlns:a16="http://schemas.microsoft.com/office/drawing/2014/main" id="{B30A77C6-7AD8-4693-B6D7-F92BE2402895}"/>
                </a:ext>
              </a:extLst>
            </p:cNvPr>
            <p:cNvSpPr/>
            <p:nvPr/>
          </p:nvSpPr>
          <p:spPr>
            <a:xfrm rot="5400000">
              <a:off x="5173681" y="4617131"/>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13E0F65C-03D2-4076-9234-33FAB814F888}"/>
                </a:ext>
              </a:extLst>
            </p:cNvPr>
            <p:cNvSpPr/>
            <p:nvPr/>
          </p:nvSpPr>
          <p:spPr>
            <a:xfrm rot="2197143">
              <a:off x="3966921" y="424549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17" name="Group 16">
            <a:extLst>
              <a:ext uri="{FF2B5EF4-FFF2-40B4-BE49-F238E27FC236}">
                <a16:creationId xmlns:a16="http://schemas.microsoft.com/office/drawing/2014/main" id="{7EC86435-9F25-4279-801D-65C2BD9F9142}"/>
              </a:ext>
            </a:extLst>
          </p:cNvPr>
          <p:cNvGrpSpPr/>
          <p:nvPr/>
        </p:nvGrpSpPr>
        <p:grpSpPr>
          <a:xfrm>
            <a:off x="6934944" y="3273743"/>
            <a:ext cx="2211276" cy="830997"/>
            <a:chOff x="6599384" y="3273743"/>
            <a:chExt cx="2211276" cy="830997"/>
          </a:xfrm>
        </p:grpSpPr>
        <p:sp>
          <p:nvSpPr>
            <p:cNvPr id="69" name="Arrow: Right 68">
              <a:extLst>
                <a:ext uri="{FF2B5EF4-FFF2-40B4-BE49-F238E27FC236}">
                  <a16:creationId xmlns:a16="http://schemas.microsoft.com/office/drawing/2014/main" id="{D7D0A559-DE4A-4FF4-B699-50192FE40BE2}"/>
                </a:ext>
              </a:extLst>
            </p:cNvPr>
            <p:cNvSpPr/>
            <p:nvPr/>
          </p:nvSpPr>
          <p:spPr>
            <a:xfrm>
              <a:off x="6599384" y="348942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4" name="TextBox 63">
              <a:extLst>
                <a:ext uri="{FF2B5EF4-FFF2-40B4-BE49-F238E27FC236}">
                  <a16:creationId xmlns:a16="http://schemas.microsoft.com/office/drawing/2014/main" id="{9F3C85BA-F301-4DE2-9EB9-942AFAF4B607}"/>
                </a:ext>
              </a:extLst>
            </p:cNvPr>
            <p:cNvSpPr txBox="1"/>
            <p:nvPr/>
          </p:nvSpPr>
          <p:spPr>
            <a:xfrm>
              <a:off x="7212449" y="3273743"/>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sz="1400" b="1" dirty="0">
                  <a:latin typeface="Arial Narrow" panose="020B0606020202030204" pitchFamily="34" charset="0"/>
                </a:rPr>
                <a:t>Run Time</a:t>
              </a:r>
            </a:p>
            <a:p>
              <a:r>
                <a:rPr lang="en-US" b="1" dirty="0">
                  <a:latin typeface="Arial Black" panose="020B0A04020102020204" pitchFamily="34" charset="0"/>
                </a:rPr>
                <a:t>MDMI</a:t>
              </a:r>
            </a:p>
            <a:p>
              <a:r>
                <a:rPr lang="en-US" sz="1400" b="1" dirty="0">
                  <a:latin typeface="Arial Narrow" panose="020B0606020202030204" pitchFamily="34" charset="0"/>
                </a:rPr>
                <a:t>Translator</a:t>
              </a:r>
            </a:p>
          </p:txBody>
        </p:sp>
      </p:gr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50834" y="-23973"/>
            <a:ext cx="6309905" cy="924954"/>
          </a:xfrm>
        </p:spPr>
        <p:txBody>
          <a:bodyPr>
            <a:normAutofit fontScale="90000"/>
          </a:bodyPr>
          <a:lstStyle/>
          <a:p>
            <a:r>
              <a:rPr lang="en-US" dirty="0"/>
              <a:t>FHIM-MDHT </a:t>
            </a:r>
            <a:br>
              <a:rPr lang="en-US" dirty="0"/>
            </a:br>
            <a:r>
              <a:rPr lang="en-US" dirty="0"/>
              <a:t>Interoperability Specification Tooling</a:t>
            </a:r>
            <a:endParaRPr lang="en-US" dirty="0">
              <a:latin typeface="Arial Narrow" panose="020B0606020202030204" pitchFamily="34" charset="0"/>
            </a:endParaRPr>
          </a:p>
        </p:txBody>
      </p:sp>
      <p:sp>
        <p:nvSpPr>
          <p:cNvPr id="52" name="TextBox 51">
            <a:extLst>
              <a:ext uri="{FF2B5EF4-FFF2-40B4-BE49-F238E27FC236}">
                <a16:creationId xmlns:a16="http://schemas.microsoft.com/office/drawing/2014/main" id="{BC8899A7-CFFC-44A9-A446-5958DA32CBDA}"/>
              </a:ext>
            </a:extLst>
          </p:cNvPr>
          <p:cNvSpPr txBox="1"/>
          <p:nvPr/>
        </p:nvSpPr>
        <p:spPr>
          <a:xfrm>
            <a:off x="28303" y="6581001"/>
            <a:ext cx="1267097" cy="276999"/>
          </a:xfrm>
          <a:prstGeom prst="rect">
            <a:avLst/>
          </a:prstGeom>
          <a:noFill/>
        </p:spPr>
        <p:txBody>
          <a:bodyPr wrap="square" rtlCol="0">
            <a:spAutoFit/>
          </a:bodyPr>
          <a:lstStyle/>
          <a:p>
            <a:r>
              <a:rPr lang="en-US" sz="1200" dirty="0">
                <a:latin typeface="Arial Narrow" panose="020B0606020202030204" pitchFamily="34" charset="0"/>
              </a:rPr>
              <a:t>See Notes Page</a:t>
            </a:r>
            <a:endParaRPr lang="en-US" altLang="en-US" sz="1200" dirty="0">
              <a:latin typeface="Arial Narrow" panose="020B0606020202030204" pitchFamily="34" charset="0"/>
              <a:ea typeface="MS PGothic" pitchFamily="34" charset="-128"/>
            </a:endParaRPr>
          </a:p>
        </p:txBody>
      </p:sp>
      <p:sp>
        <p:nvSpPr>
          <p:cNvPr id="108" name="Footer Placeholder 8">
            <a:extLst>
              <a:ext uri="{FF2B5EF4-FFF2-40B4-BE49-F238E27FC236}">
                <a16:creationId xmlns:a16="http://schemas.microsoft.com/office/drawing/2014/main" id="{29439857-DFB3-4183-AB88-C1A7DF771CD4}"/>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09" name="Date Placeholder 7">
            <a:extLst>
              <a:ext uri="{FF2B5EF4-FFF2-40B4-BE49-F238E27FC236}">
                <a16:creationId xmlns:a16="http://schemas.microsoft.com/office/drawing/2014/main" id="{4213679E-5BF0-488A-9841-C35B1E52B3B5}"/>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
        <p:nvSpPr>
          <p:cNvPr id="41" name="Slide Number Placeholder 2">
            <a:extLst>
              <a:ext uri="{FF2B5EF4-FFF2-40B4-BE49-F238E27FC236}">
                <a16:creationId xmlns:a16="http://schemas.microsoft.com/office/drawing/2014/main" id="{480787CB-39A3-41D9-847D-B284D1870CB1}"/>
              </a:ext>
            </a:extLst>
          </p:cNvPr>
          <p:cNvSpPr>
            <a:spLocks noGrp="1"/>
          </p:cNvSpPr>
          <p:nvPr>
            <p:ph type="sldNum" sz="quarter" idx="12"/>
          </p:nvPr>
        </p:nvSpPr>
        <p:spPr>
          <a:xfrm>
            <a:off x="8294947" y="18678"/>
            <a:ext cx="521505" cy="365125"/>
          </a:xfrm>
        </p:spPr>
        <p:txBody>
          <a:bodyPr/>
          <a:lstStyle/>
          <a:p>
            <a:fld id="{F8059506-D6B1-B842-AAB5-13291BE98BD7}" type="slidenum">
              <a:rPr lang="en-US" sz="2000" smtClean="0"/>
              <a:pPr/>
              <a:t>16</a:t>
            </a:fld>
            <a:endParaRPr lang="en-US" sz="2000" dirty="0"/>
          </a:p>
        </p:txBody>
      </p:sp>
      <p:pic>
        <p:nvPicPr>
          <p:cNvPr id="42" name="AchievementUnlocked">
            <a:hlinkClick r:id="" action="ppaction://media"/>
            <a:extLst>
              <a:ext uri="{FF2B5EF4-FFF2-40B4-BE49-F238E27FC236}">
                <a16:creationId xmlns:a16="http://schemas.microsoft.com/office/drawing/2014/main" id="{5FB15CD2-030F-44E2-B63C-216D027207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3941" y="613585"/>
            <a:ext cx="271463" cy="271463"/>
          </a:xfrm>
          <a:prstGeom prst="rect">
            <a:avLst/>
          </a:prstGeom>
        </p:spPr>
      </p:pic>
    </p:spTree>
    <p:extLst>
      <p:ext uri="{BB962C8B-B14F-4D97-AF65-F5344CB8AC3E}">
        <p14:creationId xmlns:p14="http://schemas.microsoft.com/office/powerpoint/2010/main" val="1564699347"/>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0" fill="hold"/>
                                        <p:tgtEl>
                                          <p:spTgt spid="3"/>
                                        </p:tgtEl>
                                        <p:attrNameLst>
                                          <p:attrName>ppt_x</p:attrName>
                                        </p:attrNameLst>
                                      </p:cBhvr>
                                      <p:tavLst>
                                        <p:tav tm="0">
                                          <p:val>
                                            <p:strVal val="1+#ppt_w/2"/>
                                          </p:val>
                                        </p:tav>
                                        <p:tav tm="100000">
                                          <p:val>
                                            <p:strVal val="#ppt_x"/>
                                          </p:val>
                                        </p:tav>
                                      </p:tavLst>
                                    </p:anim>
                                    <p:anim calcmode="lin" valueType="num">
                                      <p:cBhvr additive="base">
                                        <p:cTn id="8" dur="10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0" fill="hold"/>
                                        <p:tgtEl>
                                          <p:spTgt spid="8"/>
                                        </p:tgtEl>
                                        <p:attrNameLst>
                                          <p:attrName>ppt_x</p:attrName>
                                        </p:attrNameLst>
                                      </p:cBhvr>
                                      <p:tavLst>
                                        <p:tav tm="0">
                                          <p:val>
                                            <p:strVal val="0-#ppt_w/2"/>
                                          </p:val>
                                        </p:tav>
                                        <p:tav tm="100000">
                                          <p:val>
                                            <p:strVal val="#ppt_x"/>
                                          </p:val>
                                        </p:tav>
                                      </p:tavLst>
                                    </p:anim>
                                    <p:anim calcmode="lin" valueType="num">
                                      <p:cBhvr additive="base">
                                        <p:cTn id="12" dur="10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93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22900" fill="hold"/>
                                        <p:tgtEl>
                                          <p:spTgt spid="36"/>
                                        </p:tgtEl>
                                        <p:attrNameLst>
                                          <p:attrName>ppt_x</p:attrName>
                                        </p:attrNameLst>
                                      </p:cBhvr>
                                      <p:tavLst>
                                        <p:tav tm="0">
                                          <p:val>
                                            <p:strVal val="1+#ppt_w/2"/>
                                          </p:val>
                                        </p:tav>
                                        <p:tav tm="100000">
                                          <p:val>
                                            <p:strVal val="#ppt_x"/>
                                          </p:val>
                                        </p:tav>
                                      </p:tavLst>
                                    </p:anim>
                                    <p:anim calcmode="lin" valueType="num">
                                      <p:cBhvr additive="base">
                                        <p:cTn id="16" dur="229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9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9000" fill="hold"/>
                                        <p:tgtEl>
                                          <p:spTgt spid="14"/>
                                        </p:tgtEl>
                                        <p:attrNameLst>
                                          <p:attrName>ppt_x</p:attrName>
                                        </p:attrNameLst>
                                      </p:cBhvr>
                                      <p:tavLst>
                                        <p:tav tm="0">
                                          <p:val>
                                            <p:strVal val="1+#ppt_w/2"/>
                                          </p:val>
                                        </p:tav>
                                        <p:tav tm="100000">
                                          <p:val>
                                            <p:strVal val="#ppt_x"/>
                                          </p:val>
                                        </p:tav>
                                      </p:tavLst>
                                    </p:anim>
                                    <p:anim calcmode="lin" valueType="num">
                                      <p:cBhvr additive="base">
                                        <p:cTn id="20" dur="59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189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20000" fill="hold"/>
                                        <p:tgtEl>
                                          <p:spTgt spid="37"/>
                                        </p:tgtEl>
                                        <p:attrNameLst>
                                          <p:attrName>ppt_x</p:attrName>
                                        </p:attrNameLst>
                                      </p:cBhvr>
                                      <p:tavLst>
                                        <p:tav tm="0">
                                          <p:val>
                                            <p:strVal val="1+#ppt_w/2"/>
                                          </p:val>
                                        </p:tav>
                                        <p:tav tm="100000">
                                          <p:val>
                                            <p:strVal val="#ppt_x"/>
                                          </p:val>
                                        </p:tav>
                                      </p:tavLst>
                                    </p:anim>
                                    <p:anim calcmode="lin" valueType="num">
                                      <p:cBhvr additive="base">
                                        <p:cTn id="24" dur="20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170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0" fill="hold"/>
                                        <p:tgtEl>
                                          <p:spTgt spid="5"/>
                                        </p:tgtEl>
                                        <p:attrNameLst>
                                          <p:attrName>ppt_x</p:attrName>
                                        </p:attrNameLst>
                                      </p:cBhvr>
                                      <p:tavLst>
                                        <p:tav tm="0">
                                          <p:val>
                                            <p:strVal val="1+#ppt_w/2"/>
                                          </p:val>
                                        </p:tav>
                                        <p:tav tm="100000">
                                          <p:val>
                                            <p:strVal val="#ppt_x"/>
                                          </p:val>
                                        </p:tav>
                                      </p:tavLst>
                                    </p:anim>
                                    <p:anim calcmode="lin" valueType="num">
                                      <p:cBhvr additive="base">
                                        <p:cTn id="28" dur="10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317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0000" fill="hold"/>
                                        <p:tgtEl>
                                          <p:spTgt spid="15"/>
                                        </p:tgtEl>
                                        <p:attrNameLst>
                                          <p:attrName>ppt_x</p:attrName>
                                        </p:attrNameLst>
                                      </p:cBhvr>
                                      <p:tavLst>
                                        <p:tav tm="0">
                                          <p:val>
                                            <p:strVal val="1+#ppt_w/2"/>
                                          </p:val>
                                        </p:tav>
                                        <p:tav tm="100000">
                                          <p:val>
                                            <p:strVal val="#ppt_x"/>
                                          </p:val>
                                        </p:tav>
                                      </p:tavLst>
                                    </p:anim>
                                    <p:anim calcmode="lin" valueType="num">
                                      <p:cBhvr additive="base">
                                        <p:cTn id="32" dur="20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381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0" fill="hold"/>
                                        <p:tgtEl>
                                          <p:spTgt spid="17"/>
                                        </p:tgtEl>
                                        <p:attrNameLst>
                                          <p:attrName>ppt_x</p:attrName>
                                        </p:attrNameLst>
                                      </p:cBhvr>
                                      <p:tavLst>
                                        <p:tav tm="0">
                                          <p:val>
                                            <p:strVal val="1+#ppt_w/2"/>
                                          </p:val>
                                        </p:tav>
                                        <p:tav tm="100000">
                                          <p:val>
                                            <p:strVal val="#ppt_x"/>
                                          </p:val>
                                        </p:tav>
                                      </p:tavLst>
                                    </p:anim>
                                    <p:anim calcmode="lin" valueType="num">
                                      <p:cBhvr additive="base">
                                        <p:cTn id="36" dur="10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576"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42"/>
                </p:tgtEl>
              </p:cMediaNode>
            </p:audio>
          </p:childTnLst>
        </p:cTn>
      </p:par>
    </p:tnLst>
    <p:bldLst>
      <p:bldP spid="3" grpId="0"/>
      <p:bldP spid="36" grpId="0" animBg="1"/>
      <p:bldP spid="37"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319C1C7-1F32-4D97-A453-87AA11F5074E}"/>
              </a:ext>
            </a:extLst>
          </p:cNvPr>
          <p:cNvSpPr/>
          <p:nvPr/>
        </p:nvSpPr>
        <p:spPr>
          <a:xfrm>
            <a:off x="0" y="1101383"/>
            <a:ext cx="9144000" cy="511844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5FDE24F-E3D5-4BF4-844A-1089965A3881}"/>
              </a:ext>
            </a:extLst>
          </p:cNvPr>
          <p:cNvGrpSpPr/>
          <p:nvPr/>
        </p:nvGrpSpPr>
        <p:grpSpPr>
          <a:xfrm>
            <a:off x="1568" y="1101383"/>
            <a:ext cx="9144652" cy="5096189"/>
            <a:chOff x="1568" y="1101383"/>
            <a:chExt cx="9144652" cy="5096189"/>
          </a:xfrm>
        </p:grpSpPr>
        <p:grpSp>
          <p:nvGrpSpPr>
            <p:cNvPr id="68" name="Group 67">
              <a:extLst>
                <a:ext uri="{FF2B5EF4-FFF2-40B4-BE49-F238E27FC236}">
                  <a16:creationId xmlns:a16="http://schemas.microsoft.com/office/drawing/2014/main" id="{54A5D7A5-76B7-454E-BE7F-481BE7E7B239}"/>
                </a:ext>
              </a:extLst>
            </p:cNvPr>
            <p:cNvGrpSpPr/>
            <p:nvPr/>
          </p:nvGrpSpPr>
          <p:grpSpPr>
            <a:xfrm>
              <a:off x="1568" y="1829477"/>
              <a:ext cx="1368318" cy="3693319"/>
              <a:chOff x="1568" y="1829477"/>
              <a:chExt cx="1368318" cy="3693319"/>
            </a:xfrm>
          </p:grpSpPr>
          <p:sp>
            <p:nvSpPr>
              <p:cNvPr id="69" name="TextBox 68">
                <a:extLst>
                  <a:ext uri="{FF2B5EF4-FFF2-40B4-BE49-F238E27FC236}">
                    <a16:creationId xmlns:a16="http://schemas.microsoft.com/office/drawing/2014/main" id="{13979B70-C2C6-4853-AAA8-83C94209B358}"/>
                  </a:ext>
                </a:extLst>
              </p:cNvPr>
              <p:cNvSpPr txBox="1"/>
              <p:nvPr/>
            </p:nvSpPr>
            <p:spPr>
              <a:xfrm>
                <a:off x="1568" y="1829477"/>
                <a:ext cx="1368318" cy="3693319"/>
              </a:xfrm>
              <a:prstGeom prst="rect">
                <a:avLst/>
              </a:prstGeom>
              <a:noFill/>
              <a:ln w="12700">
                <a:solidFill>
                  <a:schemeClr val="tx1"/>
                </a:solidFill>
              </a:ln>
            </p:spPr>
            <p:txBody>
              <a:bodyPr wrap="square" rtlCol="0">
                <a:spAutoFit/>
              </a:bodyPr>
              <a:lstStyle/>
              <a:p>
                <a:pPr algn="ctr"/>
                <a:r>
                  <a:rPr lang="en-US" b="1" dirty="0"/>
                  <a:t>SIGG</a:t>
                </a:r>
              </a:p>
              <a:p>
                <a:pPr algn="ctr"/>
                <a:endParaRPr lang="en-US" b="1" dirty="0"/>
              </a:p>
              <a:p>
                <a:pPr algn="ctr"/>
                <a:endParaRPr lang="en-US" b="1"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0" name="TextBox 69">
                <a:extLst>
                  <a:ext uri="{FF2B5EF4-FFF2-40B4-BE49-F238E27FC236}">
                    <a16:creationId xmlns:a16="http://schemas.microsoft.com/office/drawing/2014/main" id="{68FBBD4A-1B1F-431F-B8D1-95A5001FE60C}"/>
                  </a:ext>
                </a:extLst>
              </p:cNvPr>
              <p:cNvSpPr txBox="1"/>
              <p:nvPr/>
            </p:nvSpPr>
            <p:spPr>
              <a:xfrm>
                <a:off x="124276" y="2259298"/>
                <a:ext cx="1102342" cy="738664"/>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FHIM</a:t>
                </a:r>
                <a:r>
                  <a:rPr lang="en-US" sz="1400" b="1" dirty="0">
                    <a:latin typeface="Arial Narrow" panose="020B0606020202030204" pitchFamily="34" charset="0"/>
                  </a:rPr>
                  <a:t> Domain</a:t>
                </a:r>
              </a:p>
              <a:p>
                <a:pPr algn="ctr"/>
                <a:r>
                  <a:rPr lang="en-US" sz="1400" b="1" dirty="0">
                    <a:latin typeface="Arial Narrow" panose="020B0606020202030204" pitchFamily="34" charset="0"/>
                  </a:rPr>
                  <a:t>Patterns</a:t>
                </a:r>
              </a:p>
            </p:txBody>
          </p:sp>
          <p:sp>
            <p:nvSpPr>
              <p:cNvPr id="71" name="TextBox 70">
                <a:extLst>
                  <a:ext uri="{FF2B5EF4-FFF2-40B4-BE49-F238E27FC236}">
                    <a16:creationId xmlns:a16="http://schemas.microsoft.com/office/drawing/2014/main" id="{440C7EA5-A746-4627-A788-628A7D7670AB}"/>
                  </a:ext>
                </a:extLst>
              </p:cNvPr>
              <p:cNvSpPr txBox="1"/>
              <p:nvPr/>
            </p:nvSpPr>
            <p:spPr>
              <a:xfrm>
                <a:off x="257983" y="3787488"/>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DCMs</a:t>
                </a:r>
              </a:p>
            </p:txBody>
          </p:sp>
          <p:sp>
            <p:nvSpPr>
              <p:cNvPr id="72" name="Arrow: Right 71">
                <a:extLst>
                  <a:ext uri="{FF2B5EF4-FFF2-40B4-BE49-F238E27FC236}">
                    <a16:creationId xmlns:a16="http://schemas.microsoft.com/office/drawing/2014/main" id="{B0DD9F44-905F-4F4E-81B8-63CCA30FBF71}"/>
                  </a:ext>
                </a:extLst>
              </p:cNvPr>
              <p:cNvSpPr/>
              <p:nvPr/>
            </p:nvSpPr>
            <p:spPr>
              <a:xfrm rot="5400000">
                <a:off x="422316" y="322914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73" name="TextBox 72">
                <a:extLst>
                  <a:ext uri="{FF2B5EF4-FFF2-40B4-BE49-F238E27FC236}">
                    <a16:creationId xmlns:a16="http://schemas.microsoft.com/office/drawing/2014/main" id="{8E48F727-5A8D-4813-AAC7-9844FE90B008}"/>
                  </a:ext>
                </a:extLst>
              </p:cNvPr>
              <p:cNvSpPr txBox="1"/>
              <p:nvPr/>
            </p:nvSpPr>
            <p:spPr>
              <a:xfrm>
                <a:off x="257983" y="4884791"/>
                <a:ext cx="834928" cy="307777"/>
              </a:xfrm>
              <a:prstGeom prst="rect">
                <a:avLst/>
              </a:prstGeom>
              <a:solidFill>
                <a:srgbClr val="FBB247"/>
              </a:solidFill>
            </p:spPr>
            <p:txBody>
              <a:bodyPr wrap="square" rtlCol="0">
                <a:spAutoFit/>
              </a:bodyPr>
              <a:lstStyle/>
              <a:p>
                <a:pPr algn="ctr"/>
                <a:r>
                  <a:rPr lang="en-US" sz="1400" b="1" dirty="0">
                    <a:latin typeface="Arial Black" panose="020B0A04020102020204" pitchFamily="34" charset="0"/>
                  </a:rPr>
                  <a:t>FSDs</a:t>
                </a:r>
              </a:p>
            </p:txBody>
          </p:sp>
          <p:sp>
            <p:nvSpPr>
              <p:cNvPr id="74" name="Arrow: Right 73">
                <a:extLst>
                  <a:ext uri="{FF2B5EF4-FFF2-40B4-BE49-F238E27FC236}">
                    <a16:creationId xmlns:a16="http://schemas.microsoft.com/office/drawing/2014/main" id="{10D8E140-DF8B-4A3A-A40D-E839FC29C2B6}"/>
                  </a:ext>
                </a:extLst>
              </p:cNvPr>
              <p:cNvSpPr/>
              <p:nvPr/>
            </p:nvSpPr>
            <p:spPr>
              <a:xfrm rot="5400000">
                <a:off x="422316" y="4326449"/>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75" name="Group 74">
              <a:extLst>
                <a:ext uri="{FF2B5EF4-FFF2-40B4-BE49-F238E27FC236}">
                  <a16:creationId xmlns:a16="http://schemas.microsoft.com/office/drawing/2014/main" id="{079F49F7-572C-4882-9903-5138DF696568}"/>
                </a:ext>
              </a:extLst>
            </p:cNvPr>
            <p:cNvGrpSpPr/>
            <p:nvPr/>
          </p:nvGrpSpPr>
          <p:grpSpPr>
            <a:xfrm>
              <a:off x="1712499" y="1101383"/>
              <a:ext cx="3008178" cy="5096189"/>
              <a:chOff x="1536330" y="1101383"/>
              <a:chExt cx="3008178" cy="5096189"/>
            </a:xfrm>
          </p:grpSpPr>
          <p:sp>
            <p:nvSpPr>
              <p:cNvPr id="76" name="TextBox 75">
                <a:extLst>
                  <a:ext uri="{FF2B5EF4-FFF2-40B4-BE49-F238E27FC236}">
                    <a16:creationId xmlns:a16="http://schemas.microsoft.com/office/drawing/2014/main" id="{EA26F7A8-546F-4062-B2F4-4AE5A83705AD}"/>
                  </a:ext>
                </a:extLst>
              </p:cNvPr>
              <p:cNvSpPr txBox="1"/>
              <p:nvPr/>
            </p:nvSpPr>
            <p:spPr>
              <a:xfrm>
                <a:off x="1536330" y="1101383"/>
                <a:ext cx="3008178" cy="1200329"/>
              </a:xfrm>
              <a:prstGeom prst="rect">
                <a:avLst/>
              </a:prstGeom>
              <a:noFill/>
              <a:ln w="12700">
                <a:solidFill>
                  <a:schemeClr val="tx1"/>
                </a:solidFill>
              </a:ln>
            </p:spPr>
            <p:txBody>
              <a:bodyPr wrap="square" rtlCol="0">
                <a:spAutoFit/>
              </a:bodyPr>
              <a:lstStyle/>
              <a:p>
                <a:pPr algn="ctr"/>
                <a:r>
                  <a:rPr lang="en-US" b="1" dirty="0"/>
                  <a:t>Standards Infusion</a:t>
                </a:r>
              </a:p>
              <a:p>
                <a:pPr algn="ctr"/>
                <a:endParaRPr lang="en-US" b="1" dirty="0"/>
              </a:p>
              <a:p>
                <a:pPr algn="ctr"/>
                <a:endParaRPr lang="en-US" b="1" dirty="0"/>
              </a:p>
              <a:p>
                <a:pPr algn="ctr"/>
                <a:r>
                  <a:rPr lang="en-US" b="1" dirty="0"/>
                  <a:t>`</a:t>
                </a:r>
              </a:p>
            </p:txBody>
          </p:sp>
          <p:sp>
            <p:nvSpPr>
              <p:cNvPr id="77" name="TextBox 76">
                <a:extLst>
                  <a:ext uri="{FF2B5EF4-FFF2-40B4-BE49-F238E27FC236}">
                    <a16:creationId xmlns:a16="http://schemas.microsoft.com/office/drawing/2014/main" id="{AC56AEC3-A556-4072-907F-88FC271E31A5}"/>
                  </a:ext>
                </a:extLst>
              </p:cNvPr>
              <p:cNvSpPr txBox="1"/>
              <p:nvPr/>
            </p:nvSpPr>
            <p:spPr>
              <a:xfrm>
                <a:off x="1796482" y="1630166"/>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Terminology</a:t>
                </a:r>
              </a:p>
              <a:p>
                <a:pPr algn="ctr"/>
                <a:endParaRPr lang="en-US" sz="1400" b="1" dirty="0">
                  <a:latin typeface="Arial Narrow" panose="020B0606020202030204" pitchFamily="34" charset="0"/>
                </a:endParaRPr>
              </a:p>
            </p:txBody>
          </p:sp>
          <p:sp>
            <p:nvSpPr>
              <p:cNvPr id="78" name="TextBox 77">
                <a:extLst>
                  <a:ext uri="{FF2B5EF4-FFF2-40B4-BE49-F238E27FC236}">
                    <a16:creationId xmlns:a16="http://schemas.microsoft.com/office/drawing/2014/main" id="{CC13414B-2096-4147-8D7F-E7021398450B}"/>
                  </a:ext>
                </a:extLst>
              </p:cNvPr>
              <p:cNvSpPr txBox="1"/>
              <p:nvPr/>
            </p:nvSpPr>
            <p:spPr>
              <a:xfrm>
                <a:off x="3157114" y="1598918"/>
                <a:ext cx="1102342" cy="523220"/>
              </a:xfrm>
              <a:prstGeom prst="rect">
                <a:avLst/>
              </a:prstGeom>
              <a:solidFill>
                <a:schemeClr val="accent3">
                  <a:lumMod val="90000"/>
                </a:schemeClr>
              </a:solidFill>
            </p:spPr>
            <p:txBody>
              <a:bodyPr wrap="square" rtlCol="0">
                <a:spAutoFit/>
              </a:bodyPr>
              <a:lstStyle/>
              <a:p>
                <a:pPr algn="ctr"/>
                <a:r>
                  <a:rPr lang="en-US" sz="1400" b="1" dirty="0">
                    <a:latin typeface="Arial Narrow" panose="020B0606020202030204" pitchFamily="34" charset="0"/>
                  </a:rPr>
                  <a:t>Reference</a:t>
                </a:r>
              </a:p>
              <a:p>
                <a:pPr algn="ctr"/>
                <a:r>
                  <a:rPr lang="en-US" sz="1400" b="1" dirty="0">
                    <a:latin typeface="Arial Narrow" panose="020B0606020202030204" pitchFamily="34" charset="0"/>
                  </a:rPr>
                  <a:t>Models</a:t>
                </a:r>
              </a:p>
            </p:txBody>
          </p:sp>
          <p:sp>
            <p:nvSpPr>
              <p:cNvPr id="79" name="TextBox 78">
                <a:extLst>
                  <a:ext uri="{FF2B5EF4-FFF2-40B4-BE49-F238E27FC236}">
                    <a16:creationId xmlns:a16="http://schemas.microsoft.com/office/drawing/2014/main" id="{C20DE9E9-5268-4E6B-99BE-38758998D2BC}"/>
                  </a:ext>
                </a:extLst>
              </p:cNvPr>
              <p:cNvSpPr txBox="1"/>
              <p:nvPr/>
            </p:nvSpPr>
            <p:spPr>
              <a:xfrm>
                <a:off x="1536330" y="4997243"/>
                <a:ext cx="3008178" cy="1200329"/>
              </a:xfrm>
              <a:prstGeom prst="rect">
                <a:avLst/>
              </a:prstGeom>
              <a:noFill/>
              <a:ln w="12700">
                <a:solidFill>
                  <a:schemeClr val="tx1"/>
                </a:solidFill>
              </a:ln>
            </p:spPr>
            <p:txBody>
              <a:bodyPr wrap="square" rtlCol="0">
                <a:spAutoFit/>
              </a:bodyPr>
              <a:lstStyle/>
              <a:p>
                <a:pPr algn="ctr"/>
                <a:endParaRPr lang="en-US" b="1" dirty="0"/>
              </a:p>
              <a:p>
                <a:pPr algn="ctr"/>
                <a:endParaRPr lang="en-US" b="1" dirty="0"/>
              </a:p>
              <a:p>
                <a:pPr algn="ctr"/>
                <a:endParaRPr lang="en-US" b="1" dirty="0"/>
              </a:p>
              <a:p>
                <a:pPr algn="ctr"/>
                <a:r>
                  <a:rPr lang="en-US" b="1" dirty="0"/>
                  <a:t>Standards Infusion</a:t>
                </a:r>
              </a:p>
            </p:txBody>
          </p:sp>
          <p:sp>
            <p:nvSpPr>
              <p:cNvPr id="80" name="TextBox 79">
                <a:extLst>
                  <a:ext uri="{FF2B5EF4-FFF2-40B4-BE49-F238E27FC236}">
                    <a16:creationId xmlns:a16="http://schemas.microsoft.com/office/drawing/2014/main" id="{32DBE8A8-0844-4CA9-A641-AB24311B3A6C}"/>
                  </a:ext>
                </a:extLst>
              </p:cNvPr>
              <p:cNvSpPr txBox="1"/>
              <p:nvPr/>
            </p:nvSpPr>
            <p:spPr>
              <a:xfrm>
                <a:off x="3294193"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CDA</a:t>
                </a:r>
              </a:p>
              <a:p>
                <a:r>
                  <a:rPr lang="en-US" dirty="0"/>
                  <a:t>Templates</a:t>
                </a:r>
              </a:p>
            </p:txBody>
          </p:sp>
          <p:sp>
            <p:nvSpPr>
              <p:cNvPr id="81" name="TextBox 80">
                <a:extLst>
                  <a:ext uri="{FF2B5EF4-FFF2-40B4-BE49-F238E27FC236}">
                    <a16:creationId xmlns:a16="http://schemas.microsoft.com/office/drawing/2014/main" id="{DAA42464-B443-4715-B26E-81FC5E1C620C}"/>
                  </a:ext>
                </a:extLst>
              </p:cNvPr>
              <p:cNvSpPr txBox="1"/>
              <p:nvPr/>
            </p:nvSpPr>
            <p:spPr>
              <a:xfrm>
                <a:off x="1809767" y="5245240"/>
                <a:ext cx="1102342" cy="523220"/>
              </a:xfrm>
              <a:prstGeom prst="rect">
                <a:avLst/>
              </a:prstGeom>
              <a:solidFill>
                <a:schemeClr val="accent3">
                  <a:lumMod val="90000"/>
                </a:schemeClr>
              </a:solidFill>
            </p:spPr>
            <p:txBody>
              <a:bodyPr wrap="square" rtlCol="0">
                <a:spAutoFit/>
              </a:bodyPr>
              <a:lstStyle>
                <a:defPPr>
                  <a:defRPr lang="en-US"/>
                </a:defPPr>
                <a:lvl1pPr algn="ctr">
                  <a:defRPr sz="1400" b="1">
                    <a:latin typeface="Arial Narrow" panose="020B0606020202030204" pitchFamily="34" charset="0"/>
                  </a:defRPr>
                </a:lvl1pPr>
              </a:lstStyle>
              <a:p>
                <a:r>
                  <a:rPr lang="en-US"/>
                  <a:t>FHIR</a:t>
                </a:r>
                <a:endParaRPr lang="en-US" dirty="0"/>
              </a:p>
              <a:p>
                <a:r>
                  <a:rPr lang="en-US" dirty="0"/>
                  <a:t>Resources</a:t>
                </a:r>
              </a:p>
            </p:txBody>
          </p:sp>
          <p:sp>
            <p:nvSpPr>
              <p:cNvPr id="82" name="Arrow: Right 81">
                <a:extLst>
                  <a:ext uri="{FF2B5EF4-FFF2-40B4-BE49-F238E27FC236}">
                    <a16:creationId xmlns:a16="http://schemas.microsoft.com/office/drawing/2014/main" id="{A962AB12-C31A-497B-BB45-D9E721829786}"/>
                  </a:ext>
                </a:extLst>
              </p:cNvPr>
              <p:cNvSpPr/>
              <p:nvPr/>
            </p:nvSpPr>
            <p:spPr>
              <a:xfrm rot="5400000">
                <a:off x="2787288" y="2631138"/>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3" name="Arrow: Right 82">
                <a:extLst>
                  <a:ext uri="{FF2B5EF4-FFF2-40B4-BE49-F238E27FC236}">
                    <a16:creationId xmlns:a16="http://schemas.microsoft.com/office/drawing/2014/main" id="{03072AB0-9B6A-4990-BE98-F244C892CF2E}"/>
                  </a:ext>
                </a:extLst>
              </p:cNvPr>
              <p:cNvSpPr/>
              <p:nvPr/>
            </p:nvSpPr>
            <p:spPr>
              <a:xfrm rot="16200000">
                <a:off x="2787288" y="4397804"/>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84" name="Arrow: Right 83">
                <a:extLst>
                  <a:ext uri="{FF2B5EF4-FFF2-40B4-BE49-F238E27FC236}">
                    <a16:creationId xmlns:a16="http://schemas.microsoft.com/office/drawing/2014/main" id="{CE32D9FD-ECAD-4CF4-A879-7F3604303FA9}"/>
                  </a:ext>
                </a:extLst>
              </p:cNvPr>
              <p:cNvSpPr/>
              <p:nvPr/>
            </p:nvSpPr>
            <p:spPr>
              <a:xfrm>
                <a:off x="1546012" y="3481932"/>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85" name="TextBox 84">
                <a:extLst>
                  <a:ext uri="{FF2B5EF4-FFF2-40B4-BE49-F238E27FC236}">
                    <a16:creationId xmlns:a16="http://schemas.microsoft.com/office/drawing/2014/main" id="{391D6582-415E-4C6B-A1A4-FA486888C659}"/>
                  </a:ext>
                </a:extLst>
              </p:cNvPr>
              <p:cNvSpPr txBox="1"/>
              <p:nvPr/>
            </p:nvSpPr>
            <p:spPr>
              <a:xfrm>
                <a:off x="2202682" y="3264757"/>
                <a:ext cx="1653871" cy="769441"/>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dirty="0"/>
                  <a:t>Design Time</a:t>
                </a:r>
              </a:p>
              <a:p>
                <a:r>
                  <a:rPr lang="en-US" sz="1600" dirty="0">
                    <a:latin typeface="Arial Black" panose="020B0A04020102020204" pitchFamily="34" charset="0"/>
                  </a:rPr>
                  <a:t>MDHT </a:t>
                </a:r>
              </a:p>
              <a:p>
                <a:r>
                  <a:rPr lang="en-US" dirty="0">
                    <a:latin typeface="Arial Black" panose="020B0A04020102020204" pitchFamily="34" charset="0"/>
                  </a:rPr>
                  <a:t>DCMs</a:t>
                </a:r>
                <a:r>
                  <a:rPr lang="en-US" dirty="0"/>
                  <a:t> and </a:t>
                </a:r>
                <a:r>
                  <a:rPr lang="en-US" dirty="0">
                    <a:latin typeface="Arial Black" panose="020B0A04020102020204" pitchFamily="34" charset="0"/>
                  </a:rPr>
                  <a:t>FSDs</a:t>
                </a:r>
              </a:p>
            </p:txBody>
          </p:sp>
        </p:grpSp>
        <p:grpSp>
          <p:nvGrpSpPr>
            <p:cNvPr id="86" name="Group 85">
              <a:extLst>
                <a:ext uri="{FF2B5EF4-FFF2-40B4-BE49-F238E27FC236}">
                  <a16:creationId xmlns:a16="http://schemas.microsoft.com/office/drawing/2014/main" id="{A9D0FFB6-0601-44A5-AD5E-09384C8D7697}"/>
                </a:ext>
              </a:extLst>
            </p:cNvPr>
            <p:cNvGrpSpPr/>
            <p:nvPr/>
          </p:nvGrpSpPr>
          <p:grpSpPr>
            <a:xfrm>
              <a:off x="4453483" y="3071199"/>
              <a:ext cx="2329794" cy="2705334"/>
              <a:chOff x="3966921" y="3071199"/>
              <a:chExt cx="2329794" cy="2705334"/>
            </a:xfrm>
          </p:grpSpPr>
          <p:sp>
            <p:nvSpPr>
              <p:cNvPr id="87" name="Arrow: Right 86">
                <a:extLst>
                  <a:ext uri="{FF2B5EF4-FFF2-40B4-BE49-F238E27FC236}">
                    <a16:creationId xmlns:a16="http://schemas.microsoft.com/office/drawing/2014/main" id="{93A0C836-DA1E-4AC9-A44D-F005C845FB17}"/>
                  </a:ext>
                </a:extLst>
              </p:cNvPr>
              <p:cNvSpPr/>
              <p:nvPr/>
            </p:nvSpPr>
            <p:spPr>
              <a:xfrm>
                <a:off x="4006325" y="3494836"/>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88" name="TextBox 87">
                <a:extLst>
                  <a:ext uri="{FF2B5EF4-FFF2-40B4-BE49-F238E27FC236}">
                    <a16:creationId xmlns:a16="http://schemas.microsoft.com/office/drawing/2014/main" id="{A0C6972A-5FE0-4893-B47F-AEB4628981BA}"/>
                  </a:ext>
                </a:extLst>
              </p:cNvPr>
              <p:cNvSpPr txBox="1"/>
              <p:nvPr/>
            </p:nvSpPr>
            <p:spPr>
              <a:xfrm>
                <a:off x="4827800" y="5222535"/>
                <a:ext cx="1274550" cy="553998"/>
              </a:xfrm>
              <a:prstGeom prst="rect">
                <a:avLst/>
              </a:prstGeom>
              <a:solidFill>
                <a:srgbClr val="FBB247"/>
              </a:solidFill>
            </p:spPr>
            <p:txBody>
              <a:bodyPr wrap="square" rtlCol="0">
                <a:spAutoFit/>
              </a:bodyPr>
              <a:lstStyle>
                <a:defPPr>
                  <a:defRPr lang="en-US"/>
                </a:defPPr>
                <a:lvl1pPr algn="ctr">
                  <a:defRPr sz="1400" b="1">
                    <a:latin typeface="Arial Narrow" panose="020B0606020202030204" pitchFamily="34" charset="0"/>
                  </a:defRPr>
                </a:lvl1pPr>
              </a:lstStyle>
              <a:p>
                <a:r>
                  <a:rPr lang="en-US" sz="1600" dirty="0">
                    <a:latin typeface="Arial Black" panose="020B0A04020102020204" pitchFamily="34" charset="0"/>
                  </a:rPr>
                  <a:t>IG </a:t>
                </a:r>
              </a:p>
              <a:p>
                <a:r>
                  <a:rPr lang="en-US" dirty="0"/>
                  <a:t>FHIR, CDA, etc. </a:t>
                </a:r>
              </a:p>
            </p:txBody>
          </p:sp>
          <p:sp>
            <p:nvSpPr>
              <p:cNvPr id="89" name="Can 141">
                <a:extLst>
                  <a:ext uri="{FF2B5EF4-FFF2-40B4-BE49-F238E27FC236}">
                    <a16:creationId xmlns:a16="http://schemas.microsoft.com/office/drawing/2014/main" id="{75B18BB4-CB5A-49B6-80C6-7DFBBB8BFC7E}"/>
                  </a:ext>
                </a:extLst>
              </p:cNvPr>
              <p:cNvSpPr/>
              <p:nvPr/>
            </p:nvSpPr>
            <p:spPr>
              <a:xfrm>
                <a:off x="4642844" y="3071199"/>
                <a:ext cx="1653871" cy="1272302"/>
              </a:xfrm>
              <a:prstGeom prst="can">
                <a:avLst/>
              </a:prstGeom>
              <a:solidFill>
                <a:srgbClr val="FBB247"/>
              </a:solidFill>
            </p:spPr>
            <p:txBody>
              <a:bodyPr wrap="square" rtlCol="0">
                <a:spAutoFit/>
              </a:bodyPr>
              <a:lstStyle/>
              <a:p>
                <a:pPr algn="ctr"/>
                <a:r>
                  <a:rPr lang="en-US" sz="1400" b="1" dirty="0">
                    <a:latin typeface="Arial Narrow" panose="020B0606020202030204" pitchFamily="34" charset="0"/>
                  </a:rPr>
                  <a:t>Design Time</a:t>
                </a:r>
              </a:p>
              <a:p>
                <a:pPr algn="ctr"/>
                <a:r>
                  <a:rPr lang="en-US" sz="1600" b="1" kern="0" dirty="0">
                    <a:latin typeface="Arial Black" panose="020B0A04020102020204" pitchFamily="34" charset="0"/>
                  </a:rPr>
                  <a:t>Model Repository</a:t>
                </a:r>
              </a:p>
            </p:txBody>
          </p:sp>
          <p:sp>
            <p:nvSpPr>
              <p:cNvPr id="90" name="Arrow: Left-Right 89">
                <a:extLst>
                  <a:ext uri="{FF2B5EF4-FFF2-40B4-BE49-F238E27FC236}">
                    <a16:creationId xmlns:a16="http://schemas.microsoft.com/office/drawing/2014/main" id="{E8079B96-1B07-4D88-8AB2-E19AE944A3DD}"/>
                  </a:ext>
                </a:extLst>
              </p:cNvPr>
              <p:cNvSpPr/>
              <p:nvPr/>
            </p:nvSpPr>
            <p:spPr>
              <a:xfrm rot="5400000">
                <a:off x="5173681" y="4617131"/>
                <a:ext cx="592194" cy="337989"/>
              </a:xfrm>
              <a:prstGeom prst="lef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E028B525-113E-4E19-A29F-AC1DCC14AC64}"/>
                  </a:ext>
                </a:extLst>
              </p:cNvPr>
              <p:cNvSpPr/>
              <p:nvPr/>
            </p:nvSpPr>
            <p:spPr>
              <a:xfrm rot="2197143">
                <a:off x="3966921" y="4245493"/>
                <a:ext cx="506262" cy="327158"/>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grpSp>
        <p:grpSp>
          <p:nvGrpSpPr>
            <p:cNvPr id="93" name="Group 92">
              <a:extLst>
                <a:ext uri="{FF2B5EF4-FFF2-40B4-BE49-F238E27FC236}">
                  <a16:creationId xmlns:a16="http://schemas.microsoft.com/office/drawing/2014/main" id="{2F217027-0062-4ED4-848E-34C282751A05}"/>
                </a:ext>
              </a:extLst>
            </p:cNvPr>
            <p:cNvGrpSpPr/>
            <p:nvPr/>
          </p:nvGrpSpPr>
          <p:grpSpPr>
            <a:xfrm>
              <a:off x="6934944" y="3273743"/>
              <a:ext cx="2211276" cy="830997"/>
              <a:chOff x="6599384" y="3273743"/>
              <a:chExt cx="2211276" cy="830997"/>
            </a:xfrm>
          </p:grpSpPr>
          <p:sp>
            <p:nvSpPr>
              <p:cNvPr id="94" name="Arrow: Right 93">
                <a:extLst>
                  <a:ext uri="{FF2B5EF4-FFF2-40B4-BE49-F238E27FC236}">
                    <a16:creationId xmlns:a16="http://schemas.microsoft.com/office/drawing/2014/main" id="{E4F0FA7F-BC5F-41EE-B35B-AB683132DF12}"/>
                  </a:ext>
                </a:extLst>
              </p:cNvPr>
              <p:cNvSpPr/>
              <p:nvPr/>
            </p:nvSpPr>
            <p:spPr>
              <a:xfrm>
                <a:off x="6599384" y="348942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95" name="TextBox 94">
                <a:extLst>
                  <a:ext uri="{FF2B5EF4-FFF2-40B4-BE49-F238E27FC236}">
                    <a16:creationId xmlns:a16="http://schemas.microsoft.com/office/drawing/2014/main" id="{AF0FB1B2-DD17-4BD2-962D-D3EDCD5ABD69}"/>
                  </a:ext>
                </a:extLst>
              </p:cNvPr>
              <p:cNvSpPr txBox="1"/>
              <p:nvPr/>
            </p:nvSpPr>
            <p:spPr>
              <a:xfrm>
                <a:off x="7212449" y="3273743"/>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sz="1400" b="1" dirty="0">
                    <a:latin typeface="Arial Narrow" panose="020B0606020202030204" pitchFamily="34" charset="0"/>
                  </a:rPr>
                  <a:t>Run Time</a:t>
                </a:r>
              </a:p>
              <a:p>
                <a:r>
                  <a:rPr lang="en-US" b="1" dirty="0">
                    <a:latin typeface="Arial Black" panose="020B0A04020102020204" pitchFamily="34" charset="0"/>
                  </a:rPr>
                  <a:t>MDMI</a:t>
                </a:r>
              </a:p>
              <a:p>
                <a:r>
                  <a:rPr lang="en-US" sz="1400" b="1" dirty="0">
                    <a:latin typeface="Arial Narrow" panose="020B0606020202030204" pitchFamily="34" charset="0"/>
                  </a:rPr>
                  <a:t>Translator</a:t>
                </a:r>
              </a:p>
            </p:txBody>
          </p:sp>
        </p:grpSp>
      </p:grpSp>
      <p:sp>
        <p:nvSpPr>
          <p:cNvPr id="2" name="Title 1"/>
          <p:cNvSpPr>
            <a:spLocks noGrp="1"/>
          </p:cNvSpPr>
          <p:nvPr>
            <p:ph type="title"/>
          </p:nvPr>
        </p:nvSpPr>
        <p:spPr>
          <a:xfrm>
            <a:off x="0" y="0"/>
            <a:ext cx="6853915" cy="952532"/>
          </a:xfrm>
        </p:spPr>
        <p:txBody>
          <a:bodyPr>
            <a:normAutofit fontScale="90000"/>
          </a:bodyPr>
          <a:lstStyle/>
          <a:p>
            <a:r>
              <a:rPr lang="en-US" dirty="0">
                <a:latin typeface="Arial Narrow" panose="020B0606020202030204" pitchFamily="34" charset="0"/>
              </a:rPr>
              <a:t>FHIM-MDMI </a:t>
            </a:r>
            <a:br>
              <a:rPr lang="en-US" dirty="0">
                <a:latin typeface="Arial Narrow" panose="020B0606020202030204" pitchFamily="34" charset="0"/>
              </a:rPr>
            </a:br>
            <a:r>
              <a:rPr lang="en-US" dirty="0">
                <a:latin typeface="Arial Narrow" panose="020B0606020202030204" pitchFamily="34" charset="0"/>
              </a:rPr>
              <a:t>Run-Time Translation Tool </a:t>
            </a:r>
          </a:p>
        </p:txBody>
      </p:sp>
      <p:sp>
        <p:nvSpPr>
          <p:cNvPr id="10" name="Slide Number Placeholder 2">
            <a:extLst>
              <a:ext uri="{FF2B5EF4-FFF2-40B4-BE49-F238E27FC236}">
                <a16:creationId xmlns:a16="http://schemas.microsoft.com/office/drawing/2014/main" id="{1D0E1599-2F5D-43FF-A8EB-723863FDAFF2}"/>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17</a:t>
            </a:fld>
            <a:endParaRPr lang="en-US" sz="2000" dirty="0"/>
          </a:p>
        </p:txBody>
      </p:sp>
      <p:pic>
        <p:nvPicPr>
          <p:cNvPr id="11" name="AchievementUnlocked">
            <a:hlinkClick r:id="" action="ppaction://media"/>
            <a:extLst>
              <a:ext uri="{FF2B5EF4-FFF2-40B4-BE49-F238E27FC236}">
                <a16:creationId xmlns:a16="http://schemas.microsoft.com/office/drawing/2014/main" id="{18174DB0-C1D1-41C1-B637-626E6D109F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9673" y="558087"/>
            <a:ext cx="271463" cy="271463"/>
          </a:xfrm>
          <a:prstGeom prst="rect">
            <a:avLst/>
          </a:prstGeom>
        </p:spPr>
      </p:pic>
      <p:sp>
        <p:nvSpPr>
          <p:cNvPr id="14" name="Footer Placeholder 8">
            <a:extLst>
              <a:ext uri="{FF2B5EF4-FFF2-40B4-BE49-F238E27FC236}">
                <a16:creationId xmlns:a16="http://schemas.microsoft.com/office/drawing/2014/main" id="{9425B827-374E-4109-9A81-6E666477745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5" name="Date Placeholder 7">
            <a:extLst>
              <a:ext uri="{FF2B5EF4-FFF2-40B4-BE49-F238E27FC236}">
                <a16:creationId xmlns:a16="http://schemas.microsoft.com/office/drawing/2014/main" id="{EE25AA1F-48F5-43E2-AB47-837D1A9580FA}"/>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pic>
        <p:nvPicPr>
          <p:cNvPr id="4" name="Picture 3">
            <a:extLst>
              <a:ext uri="{FF2B5EF4-FFF2-40B4-BE49-F238E27FC236}">
                <a16:creationId xmlns:a16="http://schemas.microsoft.com/office/drawing/2014/main" id="{6BD8FC68-424F-4E61-85B5-20D50FEA5F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74" y="1095096"/>
            <a:ext cx="5100052" cy="5016748"/>
          </a:xfrm>
          <a:prstGeom prst="rect">
            <a:avLst/>
          </a:prstGeom>
        </p:spPr>
      </p:pic>
      <p:pic>
        <p:nvPicPr>
          <p:cNvPr id="6" name="Picture 5">
            <a:extLst>
              <a:ext uri="{FF2B5EF4-FFF2-40B4-BE49-F238E27FC236}">
                <a16:creationId xmlns:a16="http://schemas.microsoft.com/office/drawing/2014/main" id="{7C3E850B-9BB9-48BB-A4E1-3C2E2F1D5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4460" y="1419703"/>
            <a:ext cx="4501824" cy="4501824"/>
          </a:xfrm>
          <a:prstGeom prst="rect">
            <a:avLst/>
          </a:prstGeom>
        </p:spPr>
      </p:pic>
      <p:sp>
        <p:nvSpPr>
          <p:cNvPr id="8" name="Rectangle 7">
            <a:extLst>
              <a:ext uri="{FF2B5EF4-FFF2-40B4-BE49-F238E27FC236}">
                <a16:creationId xmlns:a16="http://schemas.microsoft.com/office/drawing/2014/main" id="{1C479CA0-37F7-410F-95E2-9E102B8DE9B9}"/>
              </a:ext>
            </a:extLst>
          </p:cNvPr>
          <p:cNvSpPr/>
          <p:nvPr/>
        </p:nvSpPr>
        <p:spPr>
          <a:xfrm>
            <a:off x="1470" y="1068033"/>
            <a:ext cx="9082124" cy="51517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15B9F6D-924B-408C-BD9A-5C274BB5B08F}"/>
              </a:ext>
            </a:extLst>
          </p:cNvPr>
          <p:cNvGrpSpPr/>
          <p:nvPr/>
        </p:nvGrpSpPr>
        <p:grpSpPr>
          <a:xfrm>
            <a:off x="4154844" y="1087107"/>
            <a:ext cx="3333141" cy="5096189"/>
            <a:chOff x="3885614" y="1101383"/>
            <a:chExt cx="3333141" cy="5096189"/>
          </a:xfrm>
        </p:grpSpPr>
        <p:sp>
          <p:nvSpPr>
            <p:cNvPr id="126" name="TextBox 125">
              <a:extLst>
                <a:ext uri="{FF2B5EF4-FFF2-40B4-BE49-F238E27FC236}">
                  <a16:creationId xmlns:a16="http://schemas.microsoft.com/office/drawing/2014/main" id="{59BD9319-6A40-4D89-BAB6-CAF5865BA4AC}"/>
                </a:ext>
              </a:extLst>
            </p:cNvPr>
            <p:cNvSpPr txBox="1"/>
            <p:nvPr/>
          </p:nvSpPr>
          <p:spPr>
            <a:xfrm>
              <a:off x="3885614" y="4997243"/>
              <a:ext cx="3333141" cy="1200329"/>
            </a:xfrm>
            <a:prstGeom prst="rect">
              <a:avLst/>
            </a:prstGeom>
            <a:solidFill>
              <a:schemeClr val="accent5">
                <a:lumMod val="75000"/>
              </a:schemeClr>
            </a:solidFill>
            <a:ln w="12700">
              <a:solidFill>
                <a:schemeClr val="tx1"/>
              </a:solidFill>
            </a:ln>
          </p:spPr>
          <p:txBody>
            <a:bodyPr wrap="square" rtlCol="0">
              <a:spAutoFit/>
            </a:bodyPr>
            <a:lstStyle/>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Implementations</a:t>
              </a:r>
            </a:p>
          </p:txBody>
        </p:sp>
        <p:sp>
          <p:nvSpPr>
            <p:cNvPr id="127" name="TextBox 126">
              <a:extLst>
                <a:ext uri="{FF2B5EF4-FFF2-40B4-BE49-F238E27FC236}">
                  <a16:creationId xmlns:a16="http://schemas.microsoft.com/office/drawing/2014/main" id="{4DCBF4C2-CB25-4AF3-8307-CDB1FD70AD2E}"/>
                </a:ext>
              </a:extLst>
            </p:cNvPr>
            <p:cNvSpPr txBox="1"/>
            <p:nvPr/>
          </p:nvSpPr>
          <p:spPr>
            <a:xfrm>
              <a:off x="4094770" y="5383385"/>
              <a:ext cx="722051" cy="276999"/>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V2</a:t>
              </a:r>
            </a:p>
          </p:txBody>
        </p:sp>
        <p:sp>
          <p:nvSpPr>
            <p:cNvPr id="128" name="TextBox 127">
              <a:extLst>
                <a:ext uri="{FF2B5EF4-FFF2-40B4-BE49-F238E27FC236}">
                  <a16:creationId xmlns:a16="http://schemas.microsoft.com/office/drawing/2014/main" id="{D079CC2C-711C-47A3-AECD-CF31AE3DEDCC}"/>
                </a:ext>
              </a:extLst>
            </p:cNvPr>
            <p:cNvSpPr txBox="1"/>
            <p:nvPr/>
          </p:nvSpPr>
          <p:spPr>
            <a:xfrm>
              <a:off x="4784615" y="5383385"/>
              <a:ext cx="722051"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SOLOR</a:t>
              </a:r>
            </a:p>
            <a:p>
              <a:pPr algn="ctr"/>
              <a:r>
                <a:rPr lang="en-US" sz="1200" b="1" dirty="0">
                  <a:solidFill>
                    <a:schemeClr val="bg1"/>
                  </a:solidFill>
                  <a:latin typeface="Arial Narrow" panose="020B0606020202030204" pitchFamily="34" charset="0"/>
                </a:rPr>
                <a:t>ANF</a:t>
              </a:r>
            </a:p>
          </p:txBody>
        </p:sp>
        <p:sp>
          <p:nvSpPr>
            <p:cNvPr id="129" name="TextBox 128">
              <a:extLst>
                <a:ext uri="{FF2B5EF4-FFF2-40B4-BE49-F238E27FC236}">
                  <a16:creationId xmlns:a16="http://schemas.microsoft.com/office/drawing/2014/main" id="{5722D8BE-B1EF-4BD3-B259-9F269EB75512}"/>
                </a:ext>
              </a:extLst>
            </p:cNvPr>
            <p:cNvSpPr txBox="1"/>
            <p:nvPr/>
          </p:nvSpPr>
          <p:spPr>
            <a:xfrm>
              <a:off x="5474460" y="5383385"/>
              <a:ext cx="966174"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CDA</a:t>
              </a:r>
            </a:p>
            <a:p>
              <a:pPr algn="ctr"/>
              <a:r>
                <a:rPr lang="en-US" sz="1200" b="1" dirty="0">
                  <a:solidFill>
                    <a:schemeClr val="bg1"/>
                  </a:solidFill>
                  <a:latin typeface="Arial Narrow" panose="020B0606020202030204" pitchFamily="34" charset="0"/>
                </a:rPr>
                <a:t>CCA</a:t>
              </a:r>
            </a:p>
          </p:txBody>
        </p:sp>
        <p:sp>
          <p:nvSpPr>
            <p:cNvPr id="130" name="TextBox 129">
              <a:extLst>
                <a:ext uri="{FF2B5EF4-FFF2-40B4-BE49-F238E27FC236}">
                  <a16:creationId xmlns:a16="http://schemas.microsoft.com/office/drawing/2014/main" id="{0FE5B769-E12C-46D9-AE6B-CC346C0206DF}"/>
                </a:ext>
              </a:extLst>
            </p:cNvPr>
            <p:cNvSpPr txBox="1"/>
            <p:nvPr/>
          </p:nvSpPr>
          <p:spPr>
            <a:xfrm>
              <a:off x="6408428" y="5383385"/>
              <a:ext cx="789546" cy="276999"/>
            </a:xfrm>
            <a:prstGeom prst="rect">
              <a:avLst/>
            </a:prstGeom>
            <a:noFill/>
          </p:spPr>
          <p:txBody>
            <a:bodyPr wrap="square" rtlCol="0">
              <a:spAutoFit/>
            </a:bodyPr>
            <a:lstStyle/>
            <a:p>
              <a:pPr algn="ctr"/>
              <a:r>
                <a:rPr lang="en-US" sz="1200" b="1">
                  <a:solidFill>
                    <a:schemeClr val="bg1"/>
                  </a:solidFill>
                  <a:latin typeface="Arial Narrow" panose="020B0606020202030204" pitchFamily="34" charset="0"/>
                </a:rPr>
                <a:t>FHIR</a:t>
              </a:r>
              <a:endParaRPr lang="en-US" sz="1200" b="1" dirty="0">
                <a:solidFill>
                  <a:schemeClr val="bg1"/>
                </a:solidFill>
                <a:latin typeface="Arial Narrow" panose="020B0606020202030204" pitchFamily="34" charset="0"/>
              </a:endParaRPr>
            </a:p>
          </p:txBody>
        </p:sp>
        <p:sp>
          <p:nvSpPr>
            <p:cNvPr id="131" name="TextBox 130">
              <a:extLst>
                <a:ext uri="{FF2B5EF4-FFF2-40B4-BE49-F238E27FC236}">
                  <a16:creationId xmlns:a16="http://schemas.microsoft.com/office/drawing/2014/main" id="{2F0C53B7-DFF3-44E5-B89E-92CB595E68F3}"/>
                </a:ext>
              </a:extLst>
            </p:cNvPr>
            <p:cNvSpPr txBox="1"/>
            <p:nvPr/>
          </p:nvSpPr>
          <p:spPr>
            <a:xfrm>
              <a:off x="3900224" y="1101383"/>
              <a:ext cx="3303920" cy="1200329"/>
            </a:xfrm>
            <a:prstGeom prst="rect">
              <a:avLst/>
            </a:prstGeom>
            <a:solidFill>
              <a:schemeClr val="accent5">
                <a:lumMod val="75000"/>
              </a:schemeClr>
            </a:solidFill>
            <a:ln w="12700">
              <a:solidFill>
                <a:schemeClr val="tx1"/>
              </a:solidFill>
            </a:ln>
          </p:spPr>
          <p:txBody>
            <a:bodyPr wrap="square" rtlCol="0">
              <a:spAutoFit/>
            </a:bodyPr>
            <a:lstStyle/>
            <a:p>
              <a:pPr algn="ctr"/>
              <a:r>
                <a:rPr lang="en-US" b="1" dirty="0">
                  <a:solidFill>
                    <a:schemeClr val="bg1"/>
                  </a:solidFill>
                </a:rPr>
                <a:t>Implementations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33" name="TextBox 132">
              <a:extLst>
                <a:ext uri="{FF2B5EF4-FFF2-40B4-BE49-F238E27FC236}">
                  <a16:creationId xmlns:a16="http://schemas.microsoft.com/office/drawing/2014/main" id="{55CC72B5-D404-48E7-A142-36576D958188}"/>
                </a:ext>
              </a:extLst>
            </p:cNvPr>
            <p:cNvSpPr txBox="1"/>
            <p:nvPr/>
          </p:nvSpPr>
          <p:spPr>
            <a:xfrm>
              <a:off x="4753079" y="3253038"/>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sp>
          <p:nvSpPr>
            <p:cNvPr id="135" name="TextBox 134">
              <a:extLst>
                <a:ext uri="{FF2B5EF4-FFF2-40B4-BE49-F238E27FC236}">
                  <a16:creationId xmlns:a16="http://schemas.microsoft.com/office/drawing/2014/main" id="{DB2CADDF-3457-4870-92E5-DC57D5497084}"/>
                </a:ext>
              </a:extLst>
            </p:cNvPr>
            <p:cNvSpPr txBox="1"/>
            <p:nvPr/>
          </p:nvSpPr>
          <p:spPr>
            <a:xfrm>
              <a:off x="4016597" y="1713006"/>
              <a:ext cx="722051"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NCPDP</a:t>
              </a:r>
            </a:p>
          </p:txBody>
        </p:sp>
        <p:sp>
          <p:nvSpPr>
            <p:cNvPr id="136" name="TextBox 135">
              <a:extLst>
                <a:ext uri="{FF2B5EF4-FFF2-40B4-BE49-F238E27FC236}">
                  <a16:creationId xmlns:a16="http://schemas.microsoft.com/office/drawing/2014/main" id="{189F9F51-5821-40D1-9A61-F0741BA059B9}"/>
                </a:ext>
              </a:extLst>
            </p:cNvPr>
            <p:cNvSpPr txBox="1"/>
            <p:nvPr/>
          </p:nvSpPr>
          <p:spPr>
            <a:xfrm>
              <a:off x="4826118" y="1605284"/>
              <a:ext cx="722051" cy="523220"/>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Java &amp;</a:t>
              </a:r>
            </a:p>
            <a:p>
              <a:pPr algn="ctr"/>
              <a:r>
                <a:rPr lang="en-US" sz="1400" b="1" dirty="0">
                  <a:solidFill>
                    <a:schemeClr val="bg1"/>
                  </a:solidFill>
                  <a:latin typeface="Arial Narrow" panose="020B0606020202030204" pitchFamily="34" charset="0"/>
                </a:rPr>
                <a:t>JSON</a:t>
              </a:r>
            </a:p>
          </p:txBody>
        </p:sp>
        <p:sp>
          <p:nvSpPr>
            <p:cNvPr id="137" name="TextBox 136">
              <a:extLst>
                <a:ext uri="{FF2B5EF4-FFF2-40B4-BE49-F238E27FC236}">
                  <a16:creationId xmlns:a16="http://schemas.microsoft.com/office/drawing/2014/main" id="{953BD9E7-760A-4D77-B606-390AAD8D2CF3}"/>
                </a:ext>
              </a:extLst>
            </p:cNvPr>
            <p:cNvSpPr txBox="1"/>
            <p:nvPr/>
          </p:nvSpPr>
          <p:spPr>
            <a:xfrm>
              <a:off x="5635639" y="1713006"/>
              <a:ext cx="96617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DICOM</a:t>
              </a:r>
            </a:p>
          </p:txBody>
        </p:sp>
        <p:sp>
          <p:nvSpPr>
            <p:cNvPr id="138" name="TextBox 137">
              <a:extLst>
                <a:ext uri="{FF2B5EF4-FFF2-40B4-BE49-F238E27FC236}">
                  <a16:creationId xmlns:a16="http://schemas.microsoft.com/office/drawing/2014/main" id="{6B9EEA28-2FDF-40C4-9B28-3AA4A54C6671}"/>
                </a:ext>
              </a:extLst>
            </p:cNvPr>
            <p:cNvSpPr txBox="1"/>
            <p:nvPr/>
          </p:nvSpPr>
          <p:spPr>
            <a:xfrm>
              <a:off x="6689284" y="1713006"/>
              <a:ext cx="45776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X12</a:t>
              </a:r>
            </a:p>
          </p:txBody>
        </p:sp>
        <p:cxnSp>
          <p:nvCxnSpPr>
            <p:cNvPr id="139" name="Straight Arrow Connector 138">
              <a:extLst>
                <a:ext uri="{FF2B5EF4-FFF2-40B4-BE49-F238E27FC236}">
                  <a16:creationId xmlns:a16="http://schemas.microsoft.com/office/drawing/2014/main" id="{2ED456E6-4312-4A43-B51D-700C87E482FB}"/>
                </a:ext>
              </a:extLst>
            </p:cNvPr>
            <p:cNvCxnSpPr>
              <a:cxnSpLocks/>
              <a:stCxn id="133" idx="0"/>
              <a:endCxn id="135" idx="2"/>
            </p:cNvCxnSpPr>
            <p:nvPr/>
          </p:nvCxnSpPr>
          <p:spPr>
            <a:xfrm flipH="1" flipV="1">
              <a:off x="4377623" y="2020783"/>
              <a:ext cx="1174562"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2FE4906E-80FF-417A-B275-E7847FC1A992}"/>
                </a:ext>
              </a:extLst>
            </p:cNvPr>
            <p:cNvCxnSpPr>
              <a:cxnSpLocks/>
              <a:stCxn id="133" idx="0"/>
              <a:endCxn id="136" idx="2"/>
            </p:cNvCxnSpPr>
            <p:nvPr/>
          </p:nvCxnSpPr>
          <p:spPr>
            <a:xfrm flipH="1" flipV="1">
              <a:off x="5187144" y="2128504"/>
              <a:ext cx="365041" cy="1124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722202D1-0567-4897-A3C5-A81990B6055B}"/>
                </a:ext>
              </a:extLst>
            </p:cNvPr>
            <p:cNvCxnSpPr>
              <a:cxnSpLocks/>
              <a:stCxn id="133" idx="0"/>
              <a:endCxn id="137" idx="2"/>
            </p:cNvCxnSpPr>
            <p:nvPr/>
          </p:nvCxnSpPr>
          <p:spPr>
            <a:xfrm flipV="1">
              <a:off x="5552185" y="2020783"/>
              <a:ext cx="56654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189834D5-837C-4D5A-B967-ECEB8F6CD7A0}"/>
                </a:ext>
              </a:extLst>
            </p:cNvPr>
            <p:cNvCxnSpPr>
              <a:cxnSpLocks/>
              <a:stCxn id="133" idx="0"/>
              <a:endCxn id="138" idx="2"/>
            </p:cNvCxnSpPr>
            <p:nvPr/>
          </p:nvCxnSpPr>
          <p:spPr>
            <a:xfrm flipV="1">
              <a:off x="5552185" y="2020783"/>
              <a:ext cx="136598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028E8A1-CEC0-4E3D-81E5-707B0BEA675B}"/>
                </a:ext>
              </a:extLst>
            </p:cNvPr>
            <p:cNvCxnSpPr>
              <a:cxnSpLocks/>
              <a:stCxn id="130" idx="0"/>
              <a:endCxn id="133" idx="2"/>
            </p:cNvCxnSpPr>
            <p:nvPr/>
          </p:nvCxnSpPr>
          <p:spPr>
            <a:xfrm flipH="1" flipV="1">
              <a:off x="5552185" y="4084035"/>
              <a:ext cx="1251016"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24BBFE1B-AE42-4F3F-84C6-49EC34E2AEB5}"/>
                </a:ext>
              </a:extLst>
            </p:cNvPr>
            <p:cNvCxnSpPr>
              <a:cxnSpLocks/>
              <a:stCxn id="133" idx="2"/>
              <a:endCxn id="129" idx="0"/>
            </p:cNvCxnSpPr>
            <p:nvPr/>
          </p:nvCxnSpPr>
          <p:spPr>
            <a:xfrm>
              <a:off x="5552185" y="4084035"/>
              <a:ext cx="405362"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C58A7DA-750C-45DF-ABB6-1317A25CF4C4}"/>
                </a:ext>
              </a:extLst>
            </p:cNvPr>
            <p:cNvCxnSpPr>
              <a:cxnSpLocks/>
              <a:stCxn id="128" idx="0"/>
              <a:endCxn id="133" idx="2"/>
            </p:cNvCxnSpPr>
            <p:nvPr/>
          </p:nvCxnSpPr>
          <p:spPr>
            <a:xfrm flipV="1">
              <a:off x="5145641" y="4084035"/>
              <a:ext cx="406544"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596C9B83-DBA8-408E-95F1-9E0B63CAA1F2}"/>
                </a:ext>
              </a:extLst>
            </p:cNvPr>
            <p:cNvCxnSpPr>
              <a:cxnSpLocks/>
              <a:stCxn id="133" idx="2"/>
              <a:endCxn id="127" idx="0"/>
            </p:cNvCxnSpPr>
            <p:nvPr/>
          </p:nvCxnSpPr>
          <p:spPr>
            <a:xfrm flipH="1">
              <a:off x="4455796" y="4084035"/>
              <a:ext cx="1096389"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5D3F70AF-4462-4F66-8226-2FFFA5D6545D}"/>
              </a:ext>
            </a:extLst>
          </p:cNvPr>
          <p:cNvGrpSpPr/>
          <p:nvPr/>
        </p:nvGrpSpPr>
        <p:grpSpPr>
          <a:xfrm>
            <a:off x="469485" y="2534545"/>
            <a:ext cx="2906172" cy="2075352"/>
            <a:chOff x="466506" y="2563109"/>
            <a:chExt cx="2906172" cy="2075352"/>
          </a:xfrm>
        </p:grpSpPr>
        <p:sp>
          <p:nvSpPr>
            <p:cNvPr id="132" name="Can 141">
              <a:extLst>
                <a:ext uri="{FF2B5EF4-FFF2-40B4-BE49-F238E27FC236}">
                  <a16:creationId xmlns:a16="http://schemas.microsoft.com/office/drawing/2014/main" id="{93DC96CA-E4A0-45B7-A9F0-BA5C97AC2FBA}"/>
                </a:ext>
              </a:extLst>
            </p:cNvPr>
            <p:cNvSpPr/>
            <p:nvPr/>
          </p:nvSpPr>
          <p:spPr>
            <a:xfrm>
              <a:off x="466506" y="3464028"/>
              <a:ext cx="1653871" cy="1174433"/>
            </a:xfrm>
            <a:prstGeom prst="can">
              <a:avLst/>
            </a:prstGeom>
            <a:solidFill>
              <a:srgbClr val="FBB247"/>
            </a:solidFill>
          </p:spPr>
          <p:txBody>
            <a:bodyPr wrap="square" rtlCol="0">
              <a:spAutoFit/>
            </a:bodyPr>
            <a:lstStyle/>
            <a:p>
              <a:pPr algn="ctr"/>
              <a:r>
                <a:rPr lang="en-US" sz="1400" b="1" dirty="0">
                  <a:latin typeface="Arial Black" panose="020B0A04020102020204" pitchFamily="34" charset="0"/>
                </a:rPr>
                <a:t>Design Time</a:t>
              </a:r>
            </a:p>
            <a:p>
              <a:pPr algn="ctr"/>
              <a:r>
                <a:rPr lang="en-US" sz="1400" b="1" dirty="0">
                  <a:latin typeface="Arial Narrow" panose="020B0606020202030204" pitchFamily="34" charset="0"/>
                </a:rPr>
                <a:t>Shared Model</a:t>
              </a:r>
            </a:p>
            <a:p>
              <a:pPr algn="ctr"/>
              <a:r>
                <a:rPr lang="en-US" sz="1400" b="1" dirty="0">
                  <a:latin typeface="Arial Narrow" panose="020B0606020202030204" pitchFamily="34" charset="0"/>
                </a:rPr>
                <a:t>Repository</a:t>
              </a:r>
            </a:p>
          </p:txBody>
        </p:sp>
        <p:sp>
          <p:nvSpPr>
            <p:cNvPr id="134" name="Arrow: Right 133">
              <a:extLst>
                <a:ext uri="{FF2B5EF4-FFF2-40B4-BE49-F238E27FC236}">
                  <a16:creationId xmlns:a16="http://schemas.microsoft.com/office/drawing/2014/main" id="{CEDA3174-BE58-4A3F-8189-C194CDF8EC4C}"/>
                </a:ext>
              </a:extLst>
            </p:cNvPr>
            <p:cNvSpPr/>
            <p:nvPr/>
          </p:nvSpPr>
          <p:spPr>
            <a:xfrm>
              <a:off x="2821433" y="3481181"/>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147" name="Can 141">
              <a:extLst>
                <a:ext uri="{FF2B5EF4-FFF2-40B4-BE49-F238E27FC236}">
                  <a16:creationId xmlns:a16="http://schemas.microsoft.com/office/drawing/2014/main" id="{B52B08EA-CA75-40B7-AB5B-8DB71933A0DE}"/>
                </a:ext>
              </a:extLst>
            </p:cNvPr>
            <p:cNvSpPr/>
            <p:nvPr/>
          </p:nvSpPr>
          <p:spPr>
            <a:xfrm>
              <a:off x="466506" y="2563109"/>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Health Data Dictionary and Terminology</a:t>
              </a:r>
              <a:endParaRPr kumimoji="0" lang="en-US" sz="1600" b="1" i="0" u="none" strike="noStrike" kern="0" cap="none" spc="0" normalizeH="0" baseline="0" noProof="0" dirty="0">
                <a:ln>
                  <a:noFill/>
                </a:ln>
                <a:solidFill>
                  <a:sysClr val="window" lastClr="FFFFFF"/>
                </a:solidFill>
                <a:effectLst/>
                <a:uLnTx/>
                <a:uFillTx/>
                <a:latin typeface="Arial Narrow" panose="020B0606020202030204" pitchFamily="34" charset="0"/>
              </a:endParaRPr>
            </a:p>
          </p:txBody>
        </p:sp>
      </p:grpSp>
      <p:sp>
        <p:nvSpPr>
          <p:cNvPr id="18" name="Rectangle 17">
            <a:extLst>
              <a:ext uri="{FF2B5EF4-FFF2-40B4-BE49-F238E27FC236}">
                <a16:creationId xmlns:a16="http://schemas.microsoft.com/office/drawing/2014/main" id="{E8A1B9BE-EAD6-420F-8AD7-003D5EE46AA5}"/>
              </a:ext>
            </a:extLst>
          </p:cNvPr>
          <p:cNvSpPr/>
          <p:nvPr/>
        </p:nvSpPr>
        <p:spPr>
          <a:xfrm>
            <a:off x="-6367" y="1082309"/>
            <a:ext cx="9082123" cy="52340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050467-E9EF-41C2-A56D-D2A2474C6F83}"/>
              </a:ext>
            </a:extLst>
          </p:cNvPr>
          <p:cNvPicPr>
            <a:picLocks noChangeAspect="1"/>
          </p:cNvPicPr>
          <p:nvPr/>
        </p:nvPicPr>
        <p:blipFill>
          <a:blip r:embed="rId9"/>
          <a:stretch>
            <a:fillRect/>
          </a:stretch>
        </p:blipFill>
        <p:spPr>
          <a:xfrm>
            <a:off x="-35449" y="1239818"/>
            <a:ext cx="9144000" cy="4304939"/>
          </a:xfrm>
          <a:prstGeom prst="rect">
            <a:avLst/>
          </a:prstGeom>
        </p:spPr>
      </p:pic>
      <p:sp>
        <p:nvSpPr>
          <p:cNvPr id="12" name="TextBox 11">
            <a:extLst>
              <a:ext uri="{FF2B5EF4-FFF2-40B4-BE49-F238E27FC236}">
                <a16:creationId xmlns:a16="http://schemas.microsoft.com/office/drawing/2014/main" id="{9704D3E5-3202-4A6E-B696-C600F61323AC}"/>
              </a:ext>
            </a:extLst>
          </p:cNvPr>
          <p:cNvSpPr txBox="1"/>
          <p:nvPr/>
        </p:nvSpPr>
        <p:spPr>
          <a:xfrm>
            <a:off x="-35879" y="5547091"/>
            <a:ext cx="9109414" cy="830997"/>
          </a:xfrm>
          <a:prstGeom prst="rect">
            <a:avLst/>
          </a:prstGeom>
          <a:noFill/>
        </p:spPr>
        <p:txBody>
          <a:bodyPr wrap="square" rtlCol="0">
            <a:spAutoFit/>
          </a:bodyPr>
          <a:lstStyle/>
          <a:p>
            <a:pPr algn="ctr"/>
            <a:r>
              <a:rPr lang="en-US" sz="2400" dirty="0">
                <a:latin typeface="Arial Narrow" panose="020B0606020202030204" pitchFamily="34" charset="0"/>
              </a:rPr>
              <a:t>SEMHIE accelerated the </a:t>
            </a:r>
            <a:r>
              <a:rPr lang="en-US" sz="2400" dirty="0"/>
              <a:t>Social Security disability insurance claims </a:t>
            </a:r>
            <a:r>
              <a:rPr lang="en-US" sz="2400" dirty="0">
                <a:latin typeface="Arial Narrow" panose="020B0606020202030204" pitchFamily="34" charset="0"/>
              </a:rPr>
              <a:t>process from </a:t>
            </a:r>
            <a:r>
              <a:rPr lang="en-US" sz="2400" u="sng" dirty="0">
                <a:latin typeface="Arial Narrow" panose="020B0606020202030204" pitchFamily="34" charset="0"/>
              </a:rPr>
              <a:t>457 days, on average, to approximately six hours</a:t>
            </a:r>
            <a:r>
              <a:rPr lang="en-US" sz="2400" dirty="0">
                <a:latin typeface="Arial Narrow" panose="020B0606020202030204" pitchFamily="34" charset="0"/>
              </a:rPr>
              <a:t>. </a:t>
            </a:r>
          </a:p>
        </p:txBody>
      </p:sp>
      <p:sp>
        <p:nvSpPr>
          <p:cNvPr id="19" name="TextBox 18">
            <a:extLst>
              <a:ext uri="{FF2B5EF4-FFF2-40B4-BE49-F238E27FC236}">
                <a16:creationId xmlns:a16="http://schemas.microsoft.com/office/drawing/2014/main" id="{AEBD39B9-6CF2-4E50-97CF-439228B7F53E}"/>
              </a:ext>
            </a:extLst>
          </p:cNvPr>
          <p:cNvSpPr txBox="1"/>
          <p:nvPr/>
        </p:nvSpPr>
        <p:spPr>
          <a:xfrm>
            <a:off x="-28924" y="1101383"/>
            <a:ext cx="9144000" cy="5223866"/>
          </a:xfrm>
          <a:prstGeom prst="rect">
            <a:avLst/>
          </a:prstGeom>
          <a:solidFill>
            <a:schemeClr val="bg1"/>
          </a:solidFill>
          <a:ln>
            <a:noFill/>
          </a:ln>
        </p:spPr>
        <p:txBody>
          <a:bodyPr wrap="square" rtlCol="0">
            <a:spAutoFit/>
          </a:bodyPr>
          <a:lstStyle/>
          <a:p>
            <a:r>
              <a:rPr lang="en-US" sz="2800" b="1" dirty="0">
                <a:latin typeface="Arial Narrow" panose="020B0606020202030204" pitchFamily="34" charset="0"/>
              </a:rPr>
              <a:t>In summary, run-time MDMI type interoperability stack middleware is mission-essential for </a:t>
            </a:r>
          </a:p>
          <a:p>
            <a:pPr marL="342900" indent="-342900">
              <a:lnSpc>
                <a:spcPct val="130000"/>
              </a:lnSpc>
              <a:buFont typeface="Arial" panose="020B0604020202020204" pitchFamily="34" charset="0"/>
              <a:buChar char="•"/>
            </a:pPr>
            <a:r>
              <a:rPr lang="en-US" sz="2400" b="1" dirty="0">
                <a:latin typeface="Arial Narrow" panose="020B0606020202030204" pitchFamily="34" charset="0"/>
              </a:rPr>
              <a:t>Collection, Communication, Aggregation and Interpretation </a:t>
            </a:r>
            <a:r>
              <a:rPr lang="en-US" sz="2400" dirty="0">
                <a:latin typeface="Arial Narrow" panose="020B0606020202030204" pitchFamily="34" charset="0"/>
              </a:rPr>
              <a:t>of patient data to accelerate secondary uses in public health, disease surveillance, post-approval monitoring, and patient-centered outcomes research. </a:t>
            </a:r>
          </a:p>
          <a:p>
            <a:pPr marL="342900" indent="-342900">
              <a:lnSpc>
                <a:spcPct val="130000"/>
              </a:lnSpc>
              <a:buFont typeface="Arial" panose="020B0604020202020204" pitchFamily="34" charset="0"/>
              <a:buChar char="•"/>
            </a:pPr>
            <a:r>
              <a:rPr lang="en-US" sz="2400" dirty="0">
                <a:latin typeface="Arial Narrow" panose="020B0606020202030204" pitchFamily="34" charset="0"/>
              </a:rPr>
              <a:t> </a:t>
            </a:r>
            <a:r>
              <a:rPr lang="en-US" sz="2400" b="1" dirty="0">
                <a:latin typeface="Arial Narrow" panose="020B0606020202030204" pitchFamily="34" charset="0"/>
              </a:rPr>
              <a:t>Health-Related Services </a:t>
            </a:r>
            <a:r>
              <a:rPr lang="en-US" sz="2400" dirty="0">
                <a:latin typeface="Arial Narrow" panose="020B0606020202030204" pitchFamily="34" charset="0"/>
              </a:rPr>
              <a:t>including telecare, clinical decision support, </a:t>
            </a:r>
            <a:r>
              <a:rPr lang="en-US" sz="2400" b="1" dirty="0">
                <a:latin typeface="Arial Narrow" panose="020B0606020202030204" pitchFamily="34" charset="0"/>
              </a:rPr>
              <a:t>research, and quality measurement</a:t>
            </a:r>
            <a:r>
              <a:rPr lang="en-US" sz="2400" dirty="0">
                <a:latin typeface="Arial Narrow" panose="020B0606020202030204" pitchFamily="34" charset="0"/>
              </a:rPr>
              <a:t>, improving healthcare access, quality, and uniformity. </a:t>
            </a:r>
          </a:p>
          <a:p>
            <a:pPr marL="342900" indent="-342900">
              <a:lnSpc>
                <a:spcPct val="130000"/>
              </a:lnSpc>
              <a:buFont typeface="Arial" panose="020B0604020202020204" pitchFamily="34" charset="0"/>
              <a:buChar char="•"/>
            </a:pPr>
            <a:r>
              <a:rPr lang="en-US" sz="2400" dirty="0">
                <a:latin typeface="Arial Narrow" panose="020B0606020202030204" pitchFamily="34" charset="0"/>
              </a:rPr>
              <a:t> </a:t>
            </a:r>
            <a:r>
              <a:rPr lang="en-US" sz="2400" b="1" dirty="0">
                <a:latin typeface="Arial Narrow" panose="020B0606020202030204" pitchFamily="34" charset="0"/>
              </a:rPr>
              <a:t>Improved Care Coordination, Reduction of Medical Errors, and Decreased Costs </a:t>
            </a:r>
            <a:r>
              <a:rPr lang="en-US" sz="2400" dirty="0">
                <a:latin typeface="Arial Narrow" panose="020B0606020202030204" pitchFamily="34" charset="0"/>
              </a:rPr>
              <a:t>resulting in healthier and happier lives. realized by patients, clinicians, and the public `</a:t>
            </a:r>
          </a:p>
        </p:txBody>
      </p:sp>
      <p:grpSp>
        <p:nvGrpSpPr>
          <p:cNvPr id="23" name="Group 22">
            <a:extLst>
              <a:ext uri="{FF2B5EF4-FFF2-40B4-BE49-F238E27FC236}">
                <a16:creationId xmlns:a16="http://schemas.microsoft.com/office/drawing/2014/main" id="{1463C7F9-4189-4B56-A2AF-ACDAE4527C36}"/>
              </a:ext>
            </a:extLst>
          </p:cNvPr>
          <p:cNvGrpSpPr/>
          <p:nvPr/>
        </p:nvGrpSpPr>
        <p:grpSpPr>
          <a:xfrm>
            <a:off x="-41875" y="1082310"/>
            <a:ext cx="9127816" cy="5242940"/>
            <a:chOff x="86732" y="1082310"/>
            <a:chExt cx="9127816" cy="5242940"/>
          </a:xfrm>
        </p:grpSpPr>
        <p:sp>
          <p:nvSpPr>
            <p:cNvPr id="3" name="Rectangle 2">
              <a:extLst>
                <a:ext uri="{FF2B5EF4-FFF2-40B4-BE49-F238E27FC236}">
                  <a16:creationId xmlns:a16="http://schemas.microsoft.com/office/drawing/2014/main" id="{5F9C4903-588A-42BE-B445-970FDE5E6EE6}"/>
                </a:ext>
              </a:extLst>
            </p:cNvPr>
            <p:cNvSpPr/>
            <p:nvPr/>
          </p:nvSpPr>
          <p:spPr>
            <a:xfrm>
              <a:off x="86732" y="1082310"/>
              <a:ext cx="9127816" cy="524294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22" name="Group 21">
              <a:extLst>
                <a:ext uri="{FF2B5EF4-FFF2-40B4-BE49-F238E27FC236}">
                  <a16:creationId xmlns:a16="http://schemas.microsoft.com/office/drawing/2014/main" id="{512C6E8F-620C-49C4-A055-9ABB179E4DE1}"/>
                </a:ext>
              </a:extLst>
            </p:cNvPr>
            <p:cNvGrpSpPr/>
            <p:nvPr/>
          </p:nvGrpSpPr>
          <p:grpSpPr>
            <a:xfrm>
              <a:off x="1066419" y="2649133"/>
              <a:ext cx="2906172" cy="2061052"/>
              <a:chOff x="1066419" y="2649133"/>
              <a:chExt cx="2906172" cy="2061052"/>
            </a:xfrm>
          </p:grpSpPr>
          <p:sp>
            <p:nvSpPr>
              <p:cNvPr id="63" name="Arrow: Right 62">
                <a:extLst>
                  <a:ext uri="{FF2B5EF4-FFF2-40B4-BE49-F238E27FC236}">
                    <a16:creationId xmlns:a16="http://schemas.microsoft.com/office/drawing/2014/main" id="{3A263CF6-7A5E-49E8-91C7-64F9BD26DC7C}"/>
                  </a:ext>
                </a:extLst>
              </p:cNvPr>
              <p:cNvSpPr/>
              <p:nvPr/>
            </p:nvSpPr>
            <p:spPr>
              <a:xfrm>
                <a:off x="3421346" y="3567205"/>
                <a:ext cx="551245" cy="337989"/>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Arial Narrow" panose="020B0606020202030204" pitchFamily="34" charset="0"/>
                </a:endParaRPr>
              </a:p>
            </p:txBody>
          </p:sp>
          <p:sp>
            <p:nvSpPr>
              <p:cNvPr id="62" name="Can 141">
                <a:extLst>
                  <a:ext uri="{FF2B5EF4-FFF2-40B4-BE49-F238E27FC236}">
                    <a16:creationId xmlns:a16="http://schemas.microsoft.com/office/drawing/2014/main" id="{614F69E3-7333-487E-80ED-A90825133C8E}"/>
                  </a:ext>
                </a:extLst>
              </p:cNvPr>
              <p:cNvSpPr/>
              <p:nvPr/>
            </p:nvSpPr>
            <p:spPr>
              <a:xfrm>
                <a:off x="1066419" y="3535752"/>
                <a:ext cx="1653871" cy="1174433"/>
              </a:xfrm>
              <a:prstGeom prst="can">
                <a:avLst/>
              </a:prstGeom>
              <a:solidFill>
                <a:srgbClr val="FBB247"/>
              </a:solidFill>
            </p:spPr>
            <p:txBody>
              <a:bodyPr wrap="square" rtlCol="0">
                <a:spAutoFit/>
              </a:bodyPr>
              <a:lstStyle/>
              <a:p>
                <a:pPr algn="ctr"/>
                <a:r>
                  <a:rPr lang="en-US" sz="1400" b="1" dirty="0">
                    <a:latin typeface="Arial Black" panose="020B0A04020102020204" pitchFamily="34" charset="0"/>
                  </a:rPr>
                  <a:t>Design Time</a:t>
                </a:r>
              </a:p>
              <a:p>
                <a:pPr algn="ctr"/>
                <a:r>
                  <a:rPr lang="en-US" sz="1400" b="1" dirty="0">
                    <a:latin typeface="Arial Narrow" panose="020B0606020202030204" pitchFamily="34" charset="0"/>
                  </a:rPr>
                  <a:t>Shared Model</a:t>
                </a:r>
              </a:p>
              <a:p>
                <a:pPr algn="ctr"/>
                <a:r>
                  <a:rPr lang="en-US" sz="1400" b="1" dirty="0">
                    <a:latin typeface="Arial Narrow" panose="020B0606020202030204" pitchFamily="34" charset="0"/>
                  </a:rPr>
                  <a:t>Repository</a:t>
                </a:r>
              </a:p>
            </p:txBody>
          </p:sp>
          <p:sp>
            <p:nvSpPr>
              <p:cNvPr id="64" name="Can 141">
                <a:extLst>
                  <a:ext uri="{FF2B5EF4-FFF2-40B4-BE49-F238E27FC236}">
                    <a16:creationId xmlns:a16="http://schemas.microsoft.com/office/drawing/2014/main" id="{93CDCC4C-9AAD-4C95-B492-D5D2BE7C958E}"/>
                  </a:ext>
                </a:extLst>
              </p:cNvPr>
              <p:cNvSpPr/>
              <p:nvPr/>
            </p:nvSpPr>
            <p:spPr>
              <a:xfrm>
                <a:off x="1066419" y="2649133"/>
                <a:ext cx="1653871" cy="1155640"/>
              </a:xfrm>
              <a:prstGeom prst="can">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ysClr val="window" lastClr="FFFFFF"/>
                    </a:solidFill>
                    <a:latin typeface="Arial Narrow" panose="020B0606020202030204" pitchFamily="34" charset="0"/>
                  </a:rPr>
                  <a:t>Health Data Dictionary and Terminology</a:t>
                </a:r>
                <a:endParaRPr kumimoji="0" lang="en-US" sz="1600" b="1" i="0" u="none" strike="noStrike" kern="0" cap="none" spc="0" normalizeH="0" baseline="0" noProof="0" dirty="0">
                  <a:ln>
                    <a:noFill/>
                  </a:ln>
                  <a:solidFill>
                    <a:sysClr val="window" lastClr="FFFFFF"/>
                  </a:solidFill>
                  <a:effectLst/>
                  <a:uLnTx/>
                  <a:uFillTx/>
                  <a:latin typeface="Arial Narrow" panose="020B0606020202030204" pitchFamily="34" charset="0"/>
                </a:endParaRPr>
              </a:p>
            </p:txBody>
          </p:sp>
        </p:grpSp>
        <p:grpSp>
          <p:nvGrpSpPr>
            <p:cNvPr id="41" name="Group 40">
              <a:extLst>
                <a:ext uri="{FF2B5EF4-FFF2-40B4-BE49-F238E27FC236}">
                  <a16:creationId xmlns:a16="http://schemas.microsoft.com/office/drawing/2014/main" id="{5FBCA3F9-5FE2-4DAA-9260-941756D649F4}"/>
                </a:ext>
              </a:extLst>
            </p:cNvPr>
            <p:cNvGrpSpPr/>
            <p:nvPr/>
          </p:nvGrpSpPr>
          <p:grpSpPr>
            <a:xfrm>
              <a:off x="4743460" y="1177860"/>
              <a:ext cx="3333141" cy="5096189"/>
              <a:chOff x="3885614" y="1101383"/>
              <a:chExt cx="3333141" cy="5096189"/>
            </a:xfrm>
          </p:grpSpPr>
          <p:sp>
            <p:nvSpPr>
              <p:cNvPr id="42" name="TextBox 41">
                <a:extLst>
                  <a:ext uri="{FF2B5EF4-FFF2-40B4-BE49-F238E27FC236}">
                    <a16:creationId xmlns:a16="http://schemas.microsoft.com/office/drawing/2014/main" id="{80055112-A691-43B7-A8FC-3AAB0B045C3B}"/>
                  </a:ext>
                </a:extLst>
              </p:cNvPr>
              <p:cNvSpPr txBox="1"/>
              <p:nvPr/>
            </p:nvSpPr>
            <p:spPr>
              <a:xfrm>
                <a:off x="3885614" y="4997243"/>
                <a:ext cx="3333141" cy="1200329"/>
              </a:xfrm>
              <a:prstGeom prst="rect">
                <a:avLst/>
              </a:prstGeom>
              <a:solidFill>
                <a:schemeClr val="accent5">
                  <a:lumMod val="75000"/>
                </a:schemeClr>
              </a:solidFill>
              <a:ln w="12700">
                <a:solidFill>
                  <a:schemeClr val="tx1"/>
                </a:solidFill>
              </a:ln>
            </p:spPr>
            <p:txBody>
              <a:bodyPr wrap="square" rtlCol="0">
                <a:spAutoFit/>
              </a:bodyPr>
              <a:lstStyle/>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Implementations</a:t>
                </a:r>
              </a:p>
            </p:txBody>
          </p:sp>
          <p:sp>
            <p:nvSpPr>
              <p:cNvPr id="43" name="TextBox 42">
                <a:extLst>
                  <a:ext uri="{FF2B5EF4-FFF2-40B4-BE49-F238E27FC236}">
                    <a16:creationId xmlns:a16="http://schemas.microsoft.com/office/drawing/2014/main" id="{49006CA7-B1F7-485F-9B6F-F79C4D657B8A}"/>
                  </a:ext>
                </a:extLst>
              </p:cNvPr>
              <p:cNvSpPr txBox="1"/>
              <p:nvPr/>
            </p:nvSpPr>
            <p:spPr>
              <a:xfrm>
                <a:off x="4094770" y="5383385"/>
                <a:ext cx="722051" cy="276999"/>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V2</a:t>
                </a:r>
              </a:p>
            </p:txBody>
          </p:sp>
          <p:sp>
            <p:nvSpPr>
              <p:cNvPr id="44" name="TextBox 43">
                <a:extLst>
                  <a:ext uri="{FF2B5EF4-FFF2-40B4-BE49-F238E27FC236}">
                    <a16:creationId xmlns:a16="http://schemas.microsoft.com/office/drawing/2014/main" id="{AE69E0EA-C4B1-415D-BB4F-AE8E56CF9288}"/>
                  </a:ext>
                </a:extLst>
              </p:cNvPr>
              <p:cNvSpPr txBox="1"/>
              <p:nvPr/>
            </p:nvSpPr>
            <p:spPr>
              <a:xfrm>
                <a:off x="4784615" y="5383385"/>
                <a:ext cx="722051"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SOLOR</a:t>
                </a:r>
              </a:p>
              <a:p>
                <a:pPr algn="ctr"/>
                <a:r>
                  <a:rPr lang="en-US" sz="1200" b="1" dirty="0">
                    <a:solidFill>
                      <a:schemeClr val="bg1"/>
                    </a:solidFill>
                    <a:latin typeface="Arial Narrow" panose="020B0606020202030204" pitchFamily="34" charset="0"/>
                  </a:rPr>
                  <a:t>ANF</a:t>
                </a:r>
              </a:p>
            </p:txBody>
          </p:sp>
          <p:sp>
            <p:nvSpPr>
              <p:cNvPr id="45" name="TextBox 44">
                <a:extLst>
                  <a:ext uri="{FF2B5EF4-FFF2-40B4-BE49-F238E27FC236}">
                    <a16:creationId xmlns:a16="http://schemas.microsoft.com/office/drawing/2014/main" id="{2C3B35D9-A7F1-4BE7-881B-028AFCD65D83}"/>
                  </a:ext>
                </a:extLst>
              </p:cNvPr>
              <p:cNvSpPr txBox="1"/>
              <p:nvPr/>
            </p:nvSpPr>
            <p:spPr>
              <a:xfrm>
                <a:off x="5474460" y="5383385"/>
                <a:ext cx="966174" cy="461665"/>
              </a:xfrm>
              <a:prstGeom prst="rect">
                <a:avLst/>
              </a:prstGeom>
              <a:noFill/>
            </p:spPr>
            <p:txBody>
              <a:bodyPr wrap="square" rtlCol="0">
                <a:spAutoFit/>
              </a:bodyPr>
              <a:lstStyle/>
              <a:p>
                <a:pPr algn="ctr"/>
                <a:r>
                  <a:rPr lang="en-US" sz="1200" b="1" dirty="0">
                    <a:solidFill>
                      <a:schemeClr val="bg1"/>
                    </a:solidFill>
                    <a:latin typeface="Arial Narrow" panose="020B0606020202030204" pitchFamily="34" charset="0"/>
                  </a:rPr>
                  <a:t>CDA</a:t>
                </a:r>
              </a:p>
              <a:p>
                <a:pPr algn="ctr"/>
                <a:r>
                  <a:rPr lang="en-US" sz="1200" b="1" dirty="0">
                    <a:solidFill>
                      <a:schemeClr val="bg1"/>
                    </a:solidFill>
                    <a:latin typeface="Arial Narrow" panose="020B0606020202030204" pitchFamily="34" charset="0"/>
                  </a:rPr>
                  <a:t>CCA</a:t>
                </a:r>
              </a:p>
            </p:txBody>
          </p:sp>
          <p:sp>
            <p:nvSpPr>
              <p:cNvPr id="46" name="TextBox 45">
                <a:extLst>
                  <a:ext uri="{FF2B5EF4-FFF2-40B4-BE49-F238E27FC236}">
                    <a16:creationId xmlns:a16="http://schemas.microsoft.com/office/drawing/2014/main" id="{5BF44799-79C5-4B2B-A5F5-CBEAD6A8C837}"/>
                  </a:ext>
                </a:extLst>
              </p:cNvPr>
              <p:cNvSpPr txBox="1"/>
              <p:nvPr/>
            </p:nvSpPr>
            <p:spPr>
              <a:xfrm>
                <a:off x="6408428" y="5383385"/>
                <a:ext cx="789546" cy="276999"/>
              </a:xfrm>
              <a:prstGeom prst="rect">
                <a:avLst/>
              </a:prstGeom>
              <a:noFill/>
            </p:spPr>
            <p:txBody>
              <a:bodyPr wrap="square" rtlCol="0">
                <a:spAutoFit/>
              </a:bodyPr>
              <a:lstStyle/>
              <a:p>
                <a:pPr algn="ctr"/>
                <a:r>
                  <a:rPr lang="en-US" sz="1200" b="1">
                    <a:solidFill>
                      <a:schemeClr val="bg1"/>
                    </a:solidFill>
                    <a:latin typeface="Arial Narrow" panose="020B0606020202030204" pitchFamily="34" charset="0"/>
                  </a:rPr>
                  <a:t>FHIR</a:t>
                </a:r>
                <a:endParaRPr lang="en-US" sz="1200" b="1" dirty="0">
                  <a:solidFill>
                    <a:schemeClr val="bg1"/>
                  </a:solidFill>
                  <a:latin typeface="Arial Narrow" panose="020B0606020202030204" pitchFamily="34" charset="0"/>
                </a:endParaRPr>
              </a:p>
            </p:txBody>
          </p:sp>
          <p:sp>
            <p:nvSpPr>
              <p:cNvPr id="47" name="TextBox 46">
                <a:extLst>
                  <a:ext uri="{FF2B5EF4-FFF2-40B4-BE49-F238E27FC236}">
                    <a16:creationId xmlns:a16="http://schemas.microsoft.com/office/drawing/2014/main" id="{7FFDD5C3-7075-43C5-9930-C1022B21385B}"/>
                  </a:ext>
                </a:extLst>
              </p:cNvPr>
              <p:cNvSpPr txBox="1"/>
              <p:nvPr/>
            </p:nvSpPr>
            <p:spPr>
              <a:xfrm>
                <a:off x="3900224" y="1101383"/>
                <a:ext cx="3303920" cy="1200329"/>
              </a:xfrm>
              <a:prstGeom prst="rect">
                <a:avLst/>
              </a:prstGeom>
              <a:solidFill>
                <a:schemeClr val="accent5">
                  <a:lumMod val="75000"/>
                </a:schemeClr>
              </a:solidFill>
              <a:ln w="12700">
                <a:solidFill>
                  <a:schemeClr val="tx1"/>
                </a:solidFill>
              </a:ln>
            </p:spPr>
            <p:txBody>
              <a:bodyPr wrap="square" rtlCol="0">
                <a:spAutoFit/>
              </a:bodyPr>
              <a:lstStyle/>
              <a:p>
                <a:pPr algn="ctr"/>
                <a:r>
                  <a:rPr lang="en-US" b="1" dirty="0">
                    <a:solidFill>
                      <a:schemeClr val="bg1"/>
                    </a:solidFill>
                  </a:rPr>
                  <a:t>Implementations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48" name="TextBox 47">
                <a:extLst>
                  <a:ext uri="{FF2B5EF4-FFF2-40B4-BE49-F238E27FC236}">
                    <a16:creationId xmlns:a16="http://schemas.microsoft.com/office/drawing/2014/main" id="{859F03C1-1794-4CF2-A0AC-747EFE3AC5EE}"/>
                  </a:ext>
                </a:extLst>
              </p:cNvPr>
              <p:cNvSpPr txBox="1"/>
              <p:nvPr/>
            </p:nvSpPr>
            <p:spPr>
              <a:xfrm>
                <a:off x="4753079" y="3253038"/>
                <a:ext cx="1598211" cy="830997"/>
              </a:xfrm>
              <a:prstGeom prst="rect">
                <a:avLst/>
              </a:prstGeom>
              <a:solidFill>
                <a:schemeClr val="accent5">
                  <a:lumMod val="75000"/>
                </a:schemeClr>
              </a:solidFill>
              <a:ln w="9525" cap="flat" cmpd="sng" algn="ctr">
                <a:solidFill>
                  <a:srgbClr val="1D427C">
                    <a:shade val="95000"/>
                    <a:satMod val="105000"/>
                  </a:srgbClr>
                </a:solidFill>
                <a:prstDash val="solid"/>
              </a:ln>
              <a:effectLst>
                <a:outerShdw blurRad="40000" dist="23000" dir="5400000" rotWithShape="0">
                  <a:srgbClr val="000000">
                    <a:alpha val="35000"/>
                  </a:srgbClr>
                </a:outerShdw>
              </a:effectLst>
            </p:spPr>
            <p:txBody>
              <a:bodyPr/>
              <a:lstStyle>
                <a:defPPr>
                  <a:defRPr lang="en-US"/>
                </a:defPPr>
                <a:lvl1pPr marR="0" lvl="0" indent="0" algn="ctr" defTabSz="914400" fontAlgn="auto">
                  <a:lnSpc>
                    <a:spcPct val="100000"/>
                  </a:lnSpc>
                  <a:spcBef>
                    <a:spcPts val="0"/>
                  </a:spcBef>
                  <a:spcAft>
                    <a:spcPts val="0"/>
                  </a:spcAft>
                  <a:buClrTx/>
                  <a:buSzTx/>
                  <a:buFontTx/>
                  <a:buNone/>
                  <a:tabLst/>
                  <a:defRPr sz="1600" kern="0">
                    <a:solidFill>
                      <a:sysClr val="window" lastClr="FFFFFF"/>
                    </a:solidFill>
                    <a:latin typeface="Arial"/>
                  </a:defRPr>
                </a:lvl1pPr>
              </a:lstStyle>
              <a:p>
                <a:r>
                  <a:rPr lang="en-US" b="1" dirty="0">
                    <a:latin typeface="Arial Narrow" panose="020B0606020202030204" pitchFamily="34" charset="0"/>
                  </a:rPr>
                  <a:t>Run Time</a:t>
                </a:r>
              </a:p>
              <a:p>
                <a:r>
                  <a:rPr lang="en-US" b="1" dirty="0">
                    <a:latin typeface="Arial Black" panose="020B0A04020102020204" pitchFamily="34" charset="0"/>
                  </a:rPr>
                  <a:t>MDMI</a:t>
                </a:r>
              </a:p>
              <a:p>
                <a:r>
                  <a:rPr lang="en-US" b="1" dirty="0">
                    <a:latin typeface="Arial Narrow" panose="020B0606020202030204" pitchFamily="34" charset="0"/>
                  </a:rPr>
                  <a:t>Translation</a:t>
                </a:r>
              </a:p>
            </p:txBody>
          </p:sp>
          <p:sp>
            <p:nvSpPr>
              <p:cNvPr id="49" name="TextBox 48">
                <a:extLst>
                  <a:ext uri="{FF2B5EF4-FFF2-40B4-BE49-F238E27FC236}">
                    <a16:creationId xmlns:a16="http://schemas.microsoft.com/office/drawing/2014/main" id="{E7449CA0-6C98-4BDA-B2CC-59142B969612}"/>
                  </a:ext>
                </a:extLst>
              </p:cNvPr>
              <p:cNvSpPr txBox="1"/>
              <p:nvPr/>
            </p:nvSpPr>
            <p:spPr>
              <a:xfrm>
                <a:off x="4016597" y="1713006"/>
                <a:ext cx="722051"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NCPDP</a:t>
                </a:r>
              </a:p>
            </p:txBody>
          </p:sp>
          <p:sp>
            <p:nvSpPr>
              <p:cNvPr id="50" name="TextBox 49">
                <a:extLst>
                  <a:ext uri="{FF2B5EF4-FFF2-40B4-BE49-F238E27FC236}">
                    <a16:creationId xmlns:a16="http://schemas.microsoft.com/office/drawing/2014/main" id="{CE9A440F-E436-461B-9A79-8EE54D1397EE}"/>
                  </a:ext>
                </a:extLst>
              </p:cNvPr>
              <p:cNvSpPr txBox="1"/>
              <p:nvPr/>
            </p:nvSpPr>
            <p:spPr>
              <a:xfrm>
                <a:off x="4826118" y="1605284"/>
                <a:ext cx="722051" cy="523220"/>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Java &amp;</a:t>
                </a:r>
              </a:p>
              <a:p>
                <a:pPr algn="ctr"/>
                <a:r>
                  <a:rPr lang="en-US" sz="1400" b="1" dirty="0">
                    <a:solidFill>
                      <a:schemeClr val="bg1"/>
                    </a:solidFill>
                    <a:latin typeface="Arial Narrow" panose="020B0606020202030204" pitchFamily="34" charset="0"/>
                  </a:rPr>
                  <a:t>JSON</a:t>
                </a:r>
              </a:p>
            </p:txBody>
          </p:sp>
          <p:sp>
            <p:nvSpPr>
              <p:cNvPr id="51" name="TextBox 50">
                <a:extLst>
                  <a:ext uri="{FF2B5EF4-FFF2-40B4-BE49-F238E27FC236}">
                    <a16:creationId xmlns:a16="http://schemas.microsoft.com/office/drawing/2014/main" id="{8D30DEA0-5200-429B-B9D2-526E123FCF1F}"/>
                  </a:ext>
                </a:extLst>
              </p:cNvPr>
              <p:cNvSpPr txBox="1"/>
              <p:nvPr/>
            </p:nvSpPr>
            <p:spPr>
              <a:xfrm>
                <a:off x="5635639" y="1713006"/>
                <a:ext cx="96617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DICOM</a:t>
                </a:r>
              </a:p>
            </p:txBody>
          </p:sp>
          <p:sp>
            <p:nvSpPr>
              <p:cNvPr id="52" name="TextBox 51">
                <a:extLst>
                  <a:ext uri="{FF2B5EF4-FFF2-40B4-BE49-F238E27FC236}">
                    <a16:creationId xmlns:a16="http://schemas.microsoft.com/office/drawing/2014/main" id="{950CE051-AB9E-43D3-B5D7-138C14EF0B8A}"/>
                  </a:ext>
                </a:extLst>
              </p:cNvPr>
              <p:cNvSpPr txBox="1"/>
              <p:nvPr/>
            </p:nvSpPr>
            <p:spPr>
              <a:xfrm>
                <a:off x="6689284" y="1713006"/>
                <a:ext cx="457764" cy="307777"/>
              </a:xfrm>
              <a:prstGeom prst="rect">
                <a:avLst/>
              </a:prstGeom>
              <a:noFill/>
            </p:spPr>
            <p:txBody>
              <a:bodyPr wrap="square" rtlCol="0">
                <a:spAutoFit/>
              </a:bodyPr>
              <a:lstStyle/>
              <a:p>
                <a:pPr algn="ctr"/>
                <a:r>
                  <a:rPr lang="en-US" sz="1400" b="1" dirty="0">
                    <a:solidFill>
                      <a:schemeClr val="bg1"/>
                    </a:solidFill>
                    <a:latin typeface="Arial Narrow" panose="020B0606020202030204" pitchFamily="34" charset="0"/>
                  </a:rPr>
                  <a:t>X12</a:t>
                </a:r>
              </a:p>
            </p:txBody>
          </p:sp>
          <p:cxnSp>
            <p:nvCxnSpPr>
              <p:cNvPr id="53" name="Straight Arrow Connector 52">
                <a:extLst>
                  <a:ext uri="{FF2B5EF4-FFF2-40B4-BE49-F238E27FC236}">
                    <a16:creationId xmlns:a16="http://schemas.microsoft.com/office/drawing/2014/main" id="{B8C8B05B-0240-403F-91EB-BF3731D9B880}"/>
                  </a:ext>
                </a:extLst>
              </p:cNvPr>
              <p:cNvCxnSpPr>
                <a:cxnSpLocks/>
                <a:stCxn id="48" idx="0"/>
                <a:endCxn id="49" idx="2"/>
              </p:cNvCxnSpPr>
              <p:nvPr/>
            </p:nvCxnSpPr>
            <p:spPr>
              <a:xfrm flipH="1" flipV="1">
                <a:off x="4377623" y="2020783"/>
                <a:ext cx="1174562"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52DD147-CFA1-4441-BD16-BA6851125BBA}"/>
                  </a:ext>
                </a:extLst>
              </p:cNvPr>
              <p:cNvCxnSpPr>
                <a:cxnSpLocks/>
                <a:stCxn id="48" idx="0"/>
                <a:endCxn id="50" idx="2"/>
              </p:cNvCxnSpPr>
              <p:nvPr/>
            </p:nvCxnSpPr>
            <p:spPr>
              <a:xfrm flipH="1" flipV="1">
                <a:off x="5187144" y="2128504"/>
                <a:ext cx="365041" cy="1124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F01A00E-DA1E-4898-8B52-14270DE4F23D}"/>
                  </a:ext>
                </a:extLst>
              </p:cNvPr>
              <p:cNvCxnSpPr>
                <a:cxnSpLocks/>
                <a:stCxn id="48" idx="0"/>
                <a:endCxn id="51" idx="2"/>
              </p:cNvCxnSpPr>
              <p:nvPr/>
            </p:nvCxnSpPr>
            <p:spPr>
              <a:xfrm flipV="1">
                <a:off x="5552185" y="2020783"/>
                <a:ext cx="56654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9BDEC33-A943-47F1-821E-27945ED085B7}"/>
                  </a:ext>
                </a:extLst>
              </p:cNvPr>
              <p:cNvCxnSpPr>
                <a:cxnSpLocks/>
                <a:stCxn id="48" idx="0"/>
                <a:endCxn id="52" idx="2"/>
              </p:cNvCxnSpPr>
              <p:nvPr/>
            </p:nvCxnSpPr>
            <p:spPr>
              <a:xfrm flipV="1">
                <a:off x="5552185" y="2020783"/>
                <a:ext cx="1365981" cy="12322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43A8E9-2F3A-42AA-91DE-4E257924B9AF}"/>
                  </a:ext>
                </a:extLst>
              </p:cNvPr>
              <p:cNvCxnSpPr>
                <a:cxnSpLocks/>
                <a:stCxn id="46" idx="0"/>
                <a:endCxn id="48" idx="2"/>
              </p:cNvCxnSpPr>
              <p:nvPr/>
            </p:nvCxnSpPr>
            <p:spPr>
              <a:xfrm flipH="1" flipV="1">
                <a:off x="5552185" y="4084035"/>
                <a:ext cx="1251016"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97942A6-7B69-4D7C-A607-AC096E336036}"/>
                  </a:ext>
                </a:extLst>
              </p:cNvPr>
              <p:cNvCxnSpPr>
                <a:cxnSpLocks/>
                <a:stCxn id="48" idx="2"/>
                <a:endCxn id="45" idx="0"/>
              </p:cNvCxnSpPr>
              <p:nvPr/>
            </p:nvCxnSpPr>
            <p:spPr>
              <a:xfrm>
                <a:off x="5552185" y="4084035"/>
                <a:ext cx="405362"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C730994-B7C4-40FB-92D1-1DA86797D185}"/>
                  </a:ext>
                </a:extLst>
              </p:cNvPr>
              <p:cNvCxnSpPr>
                <a:cxnSpLocks/>
                <a:stCxn id="44" idx="0"/>
                <a:endCxn id="48" idx="2"/>
              </p:cNvCxnSpPr>
              <p:nvPr/>
            </p:nvCxnSpPr>
            <p:spPr>
              <a:xfrm flipV="1">
                <a:off x="5145641" y="4084035"/>
                <a:ext cx="406544"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7745A51-04CB-4A28-8966-F08E200162BC}"/>
                  </a:ext>
                </a:extLst>
              </p:cNvPr>
              <p:cNvCxnSpPr>
                <a:cxnSpLocks/>
                <a:stCxn id="48" idx="2"/>
                <a:endCxn id="43" idx="0"/>
              </p:cNvCxnSpPr>
              <p:nvPr/>
            </p:nvCxnSpPr>
            <p:spPr>
              <a:xfrm flipH="1">
                <a:off x="4455796" y="4084035"/>
                <a:ext cx="1096389" cy="1299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22775197"/>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00" fill="hold"/>
                                        <p:tgtEl>
                                          <p:spTgt spid="4"/>
                                        </p:tgtEl>
                                        <p:attrNameLst>
                                          <p:attrName>ppt_x</p:attrName>
                                        </p:attrNameLst>
                                      </p:cBhvr>
                                      <p:tavLst>
                                        <p:tav tm="0">
                                          <p:val>
                                            <p:strVal val="0-#ppt_w/2"/>
                                          </p:val>
                                        </p:tav>
                                        <p:tav tm="100000">
                                          <p:val>
                                            <p:strVal val="#ppt_x"/>
                                          </p:val>
                                        </p:tav>
                                      </p:tavLst>
                                    </p:anim>
                                    <p:anim calcmode="lin" valueType="num">
                                      <p:cBhvr additive="base">
                                        <p:cTn id="8" dur="40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5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40000" fill="hold"/>
                                        <p:tgtEl>
                                          <p:spTgt spid="6"/>
                                        </p:tgtEl>
                                        <p:attrNameLst>
                                          <p:attrName>ppt_x</p:attrName>
                                        </p:attrNameLst>
                                      </p:cBhvr>
                                      <p:tavLst>
                                        <p:tav tm="0">
                                          <p:val>
                                            <p:strVal val="1+#ppt_w/2"/>
                                          </p:val>
                                        </p:tav>
                                        <p:tav tm="100000">
                                          <p:val>
                                            <p:strVal val="#ppt_x"/>
                                          </p:val>
                                        </p:tav>
                                      </p:tavLst>
                                    </p:anim>
                                    <p:anim calcmode="lin" valueType="num">
                                      <p:cBhvr additive="base">
                                        <p:cTn id="12" dur="400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2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0"/>
                                        <p:tgtEl>
                                          <p:spTgt spid="8"/>
                                        </p:tgtEl>
                                      </p:cBhvr>
                                    </p:animEffect>
                                  </p:childTnLst>
                                </p:cTn>
                              </p:par>
                              <p:par>
                                <p:cTn id="16" presetID="2" presetClass="entr" presetSubtype="8" fill="hold" nodeType="withEffect">
                                  <p:stCondLst>
                                    <p:cond delay="9770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20000" fill="hold"/>
                                        <p:tgtEl>
                                          <p:spTgt spid="16"/>
                                        </p:tgtEl>
                                        <p:attrNameLst>
                                          <p:attrName>ppt_x</p:attrName>
                                        </p:attrNameLst>
                                      </p:cBhvr>
                                      <p:tavLst>
                                        <p:tav tm="0">
                                          <p:val>
                                            <p:strVal val="0-#ppt_w/2"/>
                                          </p:val>
                                        </p:tav>
                                        <p:tav tm="100000">
                                          <p:val>
                                            <p:strVal val="#ppt_x"/>
                                          </p:val>
                                        </p:tav>
                                      </p:tavLst>
                                    </p:anim>
                                    <p:anim calcmode="lin" valueType="num">
                                      <p:cBhvr additive="base">
                                        <p:cTn id="19" dur="20000" fill="hold"/>
                                        <p:tgtEl>
                                          <p:spTgt spid="1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973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0000" fill="hold"/>
                                        <p:tgtEl>
                                          <p:spTgt spid="17"/>
                                        </p:tgtEl>
                                        <p:attrNameLst>
                                          <p:attrName>ppt_x</p:attrName>
                                        </p:attrNameLst>
                                      </p:cBhvr>
                                      <p:tavLst>
                                        <p:tav tm="0">
                                          <p:val>
                                            <p:strVal val="1+#ppt_w/2"/>
                                          </p:val>
                                        </p:tav>
                                        <p:tav tm="100000">
                                          <p:val>
                                            <p:strVal val="#ppt_x"/>
                                          </p:val>
                                        </p:tav>
                                      </p:tavLst>
                                    </p:anim>
                                    <p:anim calcmode="lin" valueType="num">
                                      <p:cBhvr additive="base">
                                        <p:cTn id="23" dur="20000" fill="hold"/>
                                        <p:tgtEl>
                                          <p:spTgt spid="17"/>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2106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0"/>
                                        <p:tgtEl>
                                          <p:spTgt spid="18"/>
                                        </p:tgtEl>
                                      </p:cBhvr>
                                    </p:animEffect>
                                  </p:childTnLst>
                                </p:cTn>
                              </p:par>
                              <p:par>
                                <p:cTn id="27" presetID="2" presetClass="entr" presetSubtype="8" fill="hold" nodeType="withEffect">
                                  <p:stCondLst>
                                    <p:cond delay="2107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0000" fill="hold"/>
                                        <p:tgtEl>
                                          <p:spTgt spid="9"/>
                                        </p:tgtEl>
                                        <p:attrNameLst>
                                          <p:attrName>ppt_x</p:attrName>
                                        </p:attrNameLst>
                                      </p:cBhvr>
                                      <p:tavLst>
                                        <p:tav tm="0">
                                          <p:val>
                                            <p:strVal val="0-#ppt_w/2"/>
                                          </p:val>
                                        </p:tav>
                                        <p:tav tm="100000">
                                          <p:val>
                                            <p:strVal val="#ppt_x"/>
                                          </p:val>
                                        </p:tav>
                                      </p:tavLst>
                                    </p:anim>
                                    <p:anim calcmode="lin" valueType="num">
                                      <p:cBhvr additive="base">
                                        <p:cTn id="30" dur="200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107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20000" fill="hold"/>
                                        <p:tgtEl>
                                          <p:spTgt spid="12"/>
                                        </p:tgtEl>
                                        <p:attrNameLst>
                                          <p:attrName>ppt_x</p:attrName>
                                        </p:attrNameLst>
                                      </p:cBhvr>
                                      <p:tavLst>
                                        <p:tav tm="0">
                                          <p:val>
                                            <p:strVal val="1+#ppt_w/2"/>
                                          </p:val>
                                        </p:tav>
                                        <p:tav tm="100000">
                                          <p:val>
                                            <p:strVal val="#ppt_x"/>
                                          </p:val>
                                        </p:tav>
                                      </p:tavLst>
                                    </p:anim>
                                    <p:anim calcmode="lin" valueType="num">
                                      <p:cBhvr additive="base">
                                        <p:cTn id="34" dur="20000" fill="hold"/>
                                        <p:tgtEl>
                                          <p:spTgt spid="1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284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0"/>
                                        <p:tgtEl>
                                          <p:spTgt spid="19"/>
                                        </p:tgtEl>
                                      </p:cBhvr>
                                    </p:animEffect>
                                  </p:childTnLst>
                                </p:cTn>
                              </p:par>
                              <p:par>
                                <p:cTn id="38" presetID="10" presetClass="entr" presetSubtype="0" fill="hold" nodeType="withEffect">
                                  <p:stCondLst>
                                    <p:cond delay="3778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0"/>
                                        <p:tgtEl>
                                          <p:spTgt spid="23"/>
                                        </p:tgtEl>
                                      </p:cBhvr>
                                    </p:animEffect>
                                  </p:childTnLst>
                                </p:cTn>
                              </p:par>
                              <p:par>
                                <p:cTn id="41" presetID="1" presetClass="mediacall" presetSubtype="0" fill="hold" nodeType="withEffect">
                                  <p:stCondLst>
                                    <p:cond delay="0"/>
                                  </p:stCondLst>
                                  <p:childTnLst>
                                    <p:cmd type="call" cmd="playFrom(0.0)">
                                      <p:cBhvr>
                                        <p:cTn id="42" dur="57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11"/>
                </p:tgtEl>
              </p:cMediaNode>
            </p:audio>
          </p:childTnLst>
        </p:cTn>
      </p:par>
    </p:tnLst>
    <p:bldLst>
      <p:bldP spid="8" grpId="0" animBg="1"/>
      <p:bldP spid="18" grpId="0" animBg="1"/>
      <p:bldP spid="12"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270000"/>
            <a:ext cx="8953500" cy="4556214"/>
          </a:xfrm>
        </p:spPr>
        <p:txBody>
          <a:bodyPr/>
          <a:lstStyle/>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289219" y="18678"/>
            <a:ext cx="515659" cy="365125"/>
          </a:xfrm>
        </p:spPr>
        <p:txBody>
          <a:bodyPr/>
          <a:lstStyle/>
          <a:p>
            <a:fld id="{F8059506-D6B1-B842-AAB5-13291BE98BD7}" type="slidenum">
              <a:rPr lang="en-US" sz="2000" smtClean="0"/>
              <a:pPr/>
              <a:t>18</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626822" y="29889"/>
            <a:ext cx="5255229" cy="924954"/>
          </a:xfrm>
        </p:spPr>
        <p:txBody>
          <a:bodyPr>
            <a:normAutofit/>
          </a:bodyPr>
          <a:lstStyle/>
          <a:p>
            <a:r>
              <a:rPr lang="en-US" dirty="0"/>
              <a:t>FHIM Executive Summary</a:t>
            </a:r>
          </a:p>
        </p:txBody>
      </p:sp>
      <p:pic>
        <p:nvPicPr>
          <p:cNvPr id="6" name="Picture 5">
            <a:extLst>
              <a:ext uri="{FF2B5EF4-FFF2-40B4-BE49-F238E27FC236}">
                <a16:creationId xmlns:a16="http://schemas.microsoft.com/office/drawing/2014/main" id="{5B8713FA-BC98-4280-8FD2-26AC01A77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731" y="1091412"/>
            <a:ext cx="5906202" cy="4556213"/>
          </a:xfrm>
          <a:prstGeom prst="rect">
            <a:avLst/>
          </a:prstGeom>
        </p:spPr>
      </p:pic>
      <p:sp>
        <p:nvSpPr>
          <p:cNvPr id="7" name="TextBox 6">
            <a:extLst>
              <a:ext uri="{FF2B5EF4-FFF2-40B4-BE49-F238E27FC236}">
                <a16:creationId xmlns:a16="http://schemas.microsoft.com/office/drawing/2014/main" id="{DDE0F85E-F9AE-4FA5-8C52-8B8FE724DEF0}"/>
              </a:ext>
            </a:extLst>
          </p:cNvPr>
          <p:cNvSpPr txBox="1"/>
          <p:nvPr/>
        </p:nvSpPr>
        <p:spPr>
          <a:xfrm>
            <a:off x="0" y="5522218"/>
            <a:ext cx="9144001" cy="697563"/>
          </a:xfrm>
          <a:prstGeom prst="rect">
            <a:avLst/>
          </a:prstGeom>
          <a:noFill/>
        </p:spPr>
        <p:txBody>
          <a:bodyPr wrap="square" rtlCol="0">
            <a:spAutoFit/>
          </a:bodyPr>
          <a:lstStyle/>
          <a:p>
            <a:pPr algn="ctr">
              <a:lnSpc>
                <a:spcPct val="114000"/>
              </a:lnSpc>
            </a:pPr>
            <a:r>
              <a:rPr lang="en-US" b="1" dirty="0"/>
              <a:t>Who</a:t>
            </a:r>
            <a:r>
              <a:rPr lang="en-US" dirty="0"/>
              <a:t> is on the FHIM Team?</a:t>
            </a:r>
            <a:r>
              <a:rPr lang="en-US" b="1" dirty="0"/>
              <a:t> What </a:t>
            </a:r>
            <a:r>
              <a:rPr lang="en-US" dirty="0"/>
              <a:t>is FHIM? </a:t>
            </a:r>
            <a:r>
              <a:rPr lang="en-US" b="1" dirty="0"/>
              <a:t>When</a:t>
            </a:r>
            <a:r>
              <a:rPr lang="en-US" dirty="0"/>
              <a:t> did FHIM happen (chronology)?</a:t>
            </a:r>
          </a:p>
          <a:p>
            <a:pPr algn="ctr">
              <a:lnSpc>
                <a:spcPct val="114000"/>
              </a:lnSpc>
            </a:pPr>
            <a:r>
              <a:rPr lang="en-US" b="1" dirty="0"/>
              <a:t>Where</a:t>
            </a:r>
            <a:r>
              <a:rPr lang="en-US" dirty="0"/>
              <a:t> is FHIM (website, repository)? </a:t>
            </a:r>
            <a:r>
              <a:rPr lang="en-US" b="1" dirty="0"/>
              <a:t>Why</a:t>
            </a:r>
            <a:r>
              <a:rPr lang="en-US" dirty="0"/>
              <a:t> is FHIM valuable? </a:t>
            </a:r>
            <a:r>
              <a:rPr lang="en-US" b="1" dirty="0"/>
              <a:t>How</a:t>
            </a:r>
            <a:r>
              <a:rPr lang="en-US" dirty="0"/>
              <a:t> is FHIM used? </a:t>
            </a:r>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30517" y="613585"/>
            <a:ext cx="271463" cy="271463"/>
          </a:xfrm>
          <a:prstGeom prst="rect">
            <a:avLst/>
          </a:prstGeom>
        </p:spPr>
      </p:pic>
      <p:sp>
        <p:nvSpPr>
          <p:cNvPr id="11" name="Footer Placeholder 8">
            <a:extLst>
              <a:ext uri="{FF2B5EF4-FFF2-40B4-BE49-F238E27FC236}">
                <a16:creationId xmlns:a16="http://schemas.microsoft.com/office/drawing/2014/main" id="{57B61F7A-9BAB-49CE-A4E0-E9B8AA76D4B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2A238A2D-E37D-4F30-A8CA-48883E5769C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1749241813"/>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clusion">
            <a:extLst>
              <a:ext uri="{FF2B5EF4-FFF2-40B4-BE49-F238E27FC236}">
                <a16:creationId xmlns:a16="http://schemas.microsoft.com/office/drawing/2014/main" id="{BFA7682F-4CCB-4750-B65D-76AD882334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20" y="-26570"/>
            <a:ext cx="8602244" cy="63032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1D6B95A5-A5B8-46C4-A61F-06F82DC47985}"/>
              </a:ext>
            </a:extLst>
          </p:cNvPr>
          <p:cNvSpPr>
            <a:spLocks noGrp="1"/>
          </p:cNvSpPr>
          <p:nvPr>
            <p:ph type="title"/>
          </p:nvPr>
        </p:nvSpPr>
        <p:spPr>
          <a:xfrm>
            <a:off x="1630016" y="-5106"/>
            <a:ext cx="5152859" cy="990562"/>
          </a:xfrm>
        </p:spPr>
        <p:txBody>
          <a:bodyPr>
            <a:normAutofit/>
          </a:bodyPr>
          <a:lstStyle/>
          <a:p>
            <a:r>
              <a:rPr lang="en-US" dirty="0"/>
              <a:t>Conclusions</a:t>
            </a:r>
          </a:p>
        </p:txBody>
      </p:sp>
      <p:pic>
        <p:nvPicPr>
          <p:cNvPr id="5" name="AchievementUnlocked">
            <a:hlinkClick r:id="" action="ppaction://media"/>
            <a:extLst>
              <a:ext uri="{FF2B5EF4-FFF2-40B4-BE49-F238E27FC236}">
                <a16:creationId xmlns:a16="http://schemas.microsoft.com/office/drawing/2014/main" id="{A4ED531C-6A41-47A7-A6D4-124500042F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81901" y="667470"/>
            <a:ext cx="271463" cy="271463"/>
          </a:xfrm>
          <a:prstGeom prst="rect">
            <a:avLst/>
          </a:prstGeom>
        </p:spPr>
      </p:pic>
      <p:sp>
        <p:nvSpPr>
          <p:cNvPr id="6" name="TextBox 5">
            <a:extLst>
              <a:ext uri="{FF2B5EF4-FFF2-40B4-BE49-F238E27FC236}">
                <a16:creationId xmlns:a16="http://schemas.microsoft.com/office/drawing/2014/main" id="{7F2B6F89-5BD4-4D7D-A4C4-90B9B9B25C20}"/>
              </a:ext>
            </a:extLst>
          </p:cNvPr>
          <p:cNvSpPr txBox="1"/>
          <p:nvPr/>
        </p:nvSpPr>
        <p:spPr>
          <a:xfrm>
            <a:off x="0" y="5578558"/>
            <a:ext cx="9144000" cy="646331"/>
          </a:xfrm>
          <a:prstGeom prst="rect">
            <a:avLst/>
          </a:prstGeom>
          <a:solidFill>
            <a:schemeClr val="bg1"/>
          </a:solidFill>
        </p:spPr>
        <p:txBody>
          <a:bodyPr wrap="square" rtlCol="0">
            <a:spAutoFit/>
          </a:bodyPr>
          <a:lstStyle/>
          <a:p>
            <a:pPr algn="ctr"/>
            <a:r>
              <a:rPr lang="en-US" b="1" dirty="0">
                <a:latin typeface="Arial Narrow" panose="020B0606020202030204" pitchFamily="34" charset="0"/>
              </a:rPr>
              <a:t>Patient Safety, Quality of Care, Lower Cost value proposition comes from well-tested </a:t>
            </a:r>
            <a:r>
              <a:rPr lang="en-US" b="1">
                <a:latin typeface="Arial Narrow" panose="020B0606020202030204" pitchFamily="34" charset="0"/>
              </a:rPr>
              <a:t>reusable FHIR </a:t>
            </a:r>
            <a:r>
              <a:rPr lang="en-US" b="1" dirty="0">
                <a:latin typeface="Arial Narrow" panose="020B0606020202030204" pitchFamily="34" charset="0"/>
              </a:rPr>
              <a:t>APIs, SOA components and services, which are consistent and requirements’ audit-ready </a:t>
            </a:r>
          </a:p>
        </p:txBody>
      </p:sp>
      <p:sp>
        <p:nvSpPr>
          <p:cNvPr id="10" name="Slide Number Placeholder 2">
            <a:extLst>
              <a:ext uri="{FF2B5EF4-FFF2-40B4-BE49-F238E27FC236}">
                <a16:creationId xmlns:a16="http://schemas.microsoft.com/office/drawing/2014/main" id="{0B9FCF3E-87F1-4B23-913A-619697447274}"/>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19</a:t>
            </a:fld>
            <a:endParaRPr lang="en-US" sz="2000" dirty="0"/>
          </a:p>
        </p:txBody>
      </p:sp>
      <p:sp>
        <p:nvSpPr>
          <p:cNvPr id="11" name="Footer Placeholder 8">
            <a:extLst>
              <a:ext uri="{FF2B5EF4-FFF2-40B4-BE49-F238E27FC236}">
                <a16:creationId xmlns:a16="http://schemas.microsoft.com/office/drawing/2014/main" id="{B0C90608-9584-4AD1-B8CB-939276B9D870}"/>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C567E1E4-364F-4957-B739-673CD73825B4}"/>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3297110930"/>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30416" y="1241425"/>
            <a:ext cx="8496300" cy="4916488"/>
          </a:xfrm>
        </p:spPr>
        <p:txBody>
          <a:bodyPr/>
          <a:lstStyle/>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is a logical health information model that supports semantic interoperability and harmonizes information requirements from federal partners and standards organizations</a:t>
            </a:r>
          </a:p>
          <a:p>
            <a:pPr marL="457200" indent="-457200">
              <a:spcAft>
                <a:spcPts val="600"/>
              </a:spcAft>
              <a:buFont typeface="+mj-lt"/>
              <a:buAutoNum type="arabicPeriod"/>
            </a:pPr>
            <a:r>
              <a:rPr lang="en-US" altLang="en-US" dirty="0">
                <a:latin typeface="Arial Narrow" panose="020B0606020202030204" pitchFamily="34" charset="0"/>
                <a:cs typeface="Calibri" panose="020F0502020204030204" pitchFamily="34" charset="0"/>
              </a:rPr>
              <a:t>FHIM provides an integrated picture</a:t>
            </a:r>
            <a:r>
              <a:rPr lang="en-US" altLang="en-US" sz="2800" b="1" dirty="0">
                <a:latin typeface="Arial Narrow" panose="020B0606020202030204" pitchFamily="34" charset="0"/>
                <a:cs typeface="Calibri" panose="020F0502020204030204" pitchFamily="34" charset="0"/>
              </a:rPr>
              <a:t> </a:t>
            </a:r>
            <a:r>
              <a:rPr lang="en-US" altLang="en-US" dirty="0">
                <a:latin typeface="Arial Narrow" panose="020B0606020202030204" pitchFamily="34" charset="0"/>
                <a:cs typeface="Calibri" panose="020F0502020204030204" pitchFamily="34" charset="0"/>
              </a:rPr>
              <a:t>of a data model, standards information, standard reference terminologies and architectural tools needed for an implementer to design applications using various HL7 standards such as CDA documents and FHIR resources. </a:t>
            </a:r>
            <a:endParaRPr lang="en-US" altLang="en-US" sz="3600" dirty="0">
              <a:latin typeface="Arial Narrow" panose="020B0606020202030204" pitchFamily="34" charset="0"/>
              <a:cs typeface="Calibri" panose="020F0502020204030204" pitchFamily="34" charset="0"/>
            </a:endParaRP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supports the specification of Electronic Healthcare Records, and serves as the blueprint for interoperable data in motion and data at rest</a:t>
            </a: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empowers intra-agency, inter-agency, and healthcare industry interoperability</a:t>
            </a:r>
          </a:p>
          <a:p>
            <a:pPr marL="342900" indent="-342900">
              <a:spcAft>
                <a:spcPts val="600"/>
              </a:spcAft>
              <a:buFont typeface="Arial" panose="020B0604020202020204" pitchFamily="34" charset="0"/>
              <a:buChar char="•"/>
            </a:pPr>
            <a:endParaRPr lang="en-US" dirty="0">
              <a:latin typeface="Arial Narrow" panose="020B0606020202030204" pitchFamily="34" charset="0"/>
              <a:cs typeface="Calibri" panose="020F0502020204030204" pitchFamily="34" charset="0"/>
            </a:endParaRPr>
          </a:p>
          <a:p>
            <a:pPr>
              <a:spcAft>
                <a:spcPts val="600"/>
              </a:spcAft>
            </a:pPr>
            <a:endParaRPr lang="en-US" dirty="0">
              <a:latin typeface="Arial Narrow" panose="020B0606020202030204" pitchFamily="34" charset="0"/>
            </a:endParaRPr>
          </a:p>
          <a:p>
            <a:pPr marL="342900" indent="-342900">
              <a:spcAft>
                <a:spcPts val="600"/>
              </a:spcAft>
              <a:buFont typeface="Arial" panose="020B0604020202020204" pitchFamily="34" charset="0"/>
              <a:buChar char="•"/>
            </a:pPr>
            <a:endParaRPr lang="en-US" dirty="0">
              <a:latin typeface="Arial Narrow" panose="020B0606020202030204" pitchFamily="34" charset="0"/>
            </a:endParaRPr>
          </a:p>
          <a:p>
            <a:pPr>
              <a:spcAft>
                <a:spcPts val="600"/>
              </a:spcAft>
            </a:pPr>
            <a:endParaRPr lang="en-US"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2</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828800" y="98425"/>
            <a:ext cx="5007338" cy="842963"/>
          </a:xfrm>
        </p:spPr>
        <p:txBody>
          <a:bodyPr>
            <a:normAutofit/>
          </a:bodyPr>
          <a:lstStyle/>
          <a:p>
            <a:r>
              <a:rPr lang="en-US" dirty="0">
                <a:latin typeface="Arial Black" panose="020B0A04020102020204" pitchFamily="34" charset="0"/>
              </a:rPr>
              <a:t>What</a:t>
            </a:r>
            <a:r>
              <a:rPr lang="en-US" dirty="0"/>
              <a:t> is FHIM Deep Dive?</a:t>
            </a:r>
          </a:p>
        </p:txBody>
      </p:sp>
      <p:pic>
        <p:nvPicPr>
          <p:cNvPr id="9" name="AchievementUnlocked">
            <a:hlinkClick r:id="" action="ppaction://media"/>
            <a:extLst>
              <a:ext uri="{FF2B5EF4-FFF2-40B4-BE49-F238E27FC236}">
                <a16:creationId xmlns:a16="http://schemas.microsoft.com/office/drawing/2014/main" id="{873AD651-2172-44BA-8877-23745D0E08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0851" y="669925"/>
            <a:ext cx="271463" cy="271463"/>
          </a:xfrm>
          <a:prstGeom prst="rect">
            <a:avLst/>
          </a:prstGeom>
        </p:spPr>
      </p:pic>
      <p:sp>
        <p:nvSpPr>
          <p:cNvPr id="10" name="Footer Placeholder 8">
            <a:extLst>
              <a:ext uri="{FF2B5EF4-FFF2-40B4-BE49-F238E27FC236}">
                <a16:creationId xmlns:a16="http://schemas.microsoft.com/office/drawing/2014/main" id="{FD11DAFD-5796-44B4-8565-5128FD165B43}"/>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B923442A-5548-4D24-9CCE-FB3A4983673E}"/>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3135065253"/>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F1A8B-8B77-4425-A7DA-E69A8D0E85FD}"/>
              </a:ext>
            </a:extLst>
          </p:cNvPr>
          <p:cNvSpPr/>
          <p:nvPr/>
        </p:nvSpPr>
        <p:spPr>
          <a:xfrm>
            <a:off x="-11575" y="1101735"/>
            <a:ext cx="9144000" cy="57794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6887023" cy="1143000"/>
          </a:xfrm>
        </p:spPr>
        <p:txBody>
          <a:bodyPr>
            <a:normAutofit/>
          </a:bodyPr>
          <a:lstStyle/>
          <a:p>
            <a:r>
              <a:rPr lang="en-US" sz="2800" b="1" dirty="0">
                <a:latin typeface="Arial Narrow" panose="020B0606020202030204" pitchFamily="34" charset="0"/>
              </a:rPr>
              <a:t>FHIM Profile Builder (FPB) Operations</a:t>
            </a:r>
          </a:p>
        </p:txBody>
      </p:sp>
      <p:pic>
        <p:nvPicPr>
          <p:cNvPr id="4" name="Content Placeholder 3" descr="Produc-Manufacturing-Line-Value-Addition-Ways-to-Add-Value-to-Your-Business-1.jpg"/>
          <p:cNvPicPr>
            <a:picLocks noGrp="1" noChangeAspect="1"/>
          </p:cNvPicPr>
          <p:nvPr>
            <p:ph idx="1"/>
          </p:nvPr>
        </p:nvPicPr>
        <p:blipFill>
          <a:blip r:embed="rId3">
            <a:extLst>
              <a:ext uri="{28A0092B-C50C-407E-A947-70E740481C1C}">
                <a14:useLocalDpi xmlns:a14="http://schemas.microsoft.com/office/drawing/2010/main" val="0"/>
              </a:ext>
            </a:extLst>
          </a:blip>
          <a:srcRect t="1115" b="1115"/>
          <a:stretch>
            <a:fillRect/>
          </a:stretch>
        </p:blipFill>
        <p:spPr>
          <a:xfrm>
            <a:off x="387750" y="1540736"/>
            <a:ext cx="8229600" cy="4525963"/>
          </a:xfrm>
        </p:spPr>
      </p:pic>
      <p:sp>
        <p:nvSpPr>
          <p:cNvPr id="5" name="Oval Callout 4"/>
          <p:cNvSpPr/>
          <p:nvPr/>
        </p:nvSpPr>
        <p:spPr>
          <a:xfrm>
            <a:off x="6640798" y="1424970"/>
            <a:ext cx="1261389" cy="763669"/>
          </a:xfrm>
          <a:prstGeom prst="wedgeEllipseCallout">
            <a:avLst>
              <a:gd name="adj1" fmla="val -84779"/>
              <a:gd name="adj2" fmla="val 6474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FHIM</a:t>
            </a:r>
          </a:p>
        </p:txBody>
      </p:sp>
      <p:sp>
        <p:nvSpPr>
          <p:cNvPr id="6" name="Oval Callout 5"/>
          <p:cNvSpPr/>
          <p:nvPr/>
        </p:nvSpPr>
        <p:spPr>
          <a:xfrm>
            <a:off x="1981380" y="1172138"/>
            <a:ext cx="2093735" cy="368598"/>
          </a:xfrm>
          <a:prstGeom prst="wedgeEllipseCallout">
            <a:avLst>
              <a:gd name="adj1" fmla="val 58087"/>
              <a:gd name="adj2" fmla="val 142886"/>
            </a:avLst>
          </a:prstGeom>
          <a:solidFill>
            <a:schemeClr val="bg2">
              <a:lumMod val="9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Terminology</a:t>
            </a:r>
          </a:p>
        </p:txBody>
      </p:sp>
      <p:sp>
        <p:nvSpPr>
          <p:cNvPr id="7" name="Oval Callout 6"/>
          <p:cNvSpPr/>
          <p:nvPr/>
        </p:nvSpPr>
        <p:spPr>
          <a:xfrm>
            <a:off x="215776" y="4455627"/>
            <a:ext cx="2155971" cy="368598"/>
          </a:xfrm>
          <a:prstGeom prst="wedgeEllipseCallout">
            <a:avLst>
              <a:gd name="adj1" fmla="val 12172"/>
              <a:gd name="adj2" fmla="val -407554"/>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Use Case</a:t>
            </a:r>
          </a:p>
        </p:txBody>
      </p:sp>
      <p:sp>
        <p:nvSpPr>
          <p:cNvPr id="8" name="Oval Callout 7"/>
          <p:cNvSpPr/>
          <p:nvPr/>
        </p:nvSpPr>
        <p:spPr>
          <a:xfrm>
            <a:off x="2606638" y="5495820"/>
            <a:ext cx="3489820" cy="458989"/>
          </a:xfrm>
          <a:prstGeom prst="wedgeEllipseCallout">
            <a:avLst>
              <a:gd name="adj1" fmla="val -12199"/>
              <a:gd name="adj2" fmla="val -340625"/>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MDHT Transformation</a:t>
            </a:r>
          </a:p>
        </p:txBody>
      </p:sp>
      <p:sp>
        <p:nvSpPr>
          <p:cNvPr id="9" name="Oval Callout 8"/>
          <p:cNvSpPr/>
          <p:nvPr/>
        </p:nvSpPr>
        <p:spPr>
          <a:xfrm>
            <a:off x="6396166" y="2523280"/>
            <a:ext cx="2468660" cy="1166954"/>
          </a:xfrm>
          <a:prstGeom prst="wedgeEllipseCallout">
            <a:avLst>
              <a:gd name="adj1" fmla="val -29638"/>
              <a:gd name="adj2" fmla="val 180883"/>
            </a:avLst>
          </a:prstGeom>
          <a:solidFill>
            <a:schemeClr val="accent6"/>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chemeClr val="bg1"/>
                </a:solidFill>
                <a:latin typeface="Arial Narrow" panose="020B0606020202030204" pitchFamily="34" charset="0"/>
              </a:rPr>
              <a:t>FHIR</a:t>
            </a:r>
            <a:endParaRPr lang="en-US" sz="2000" b="1" dirty="0">
              <a:solidFill>
                <a:schemeClr val="bg1"/>
              </a:solidFill>
              <a:latin typeface="Arial Narrow" panose="020B0606020202030204" pitchFamily="34" charset="0"/>
            </a:endParaRPr>
          </a:p>
          <a:p>
            <a:pPr algn="ctr"/>
            <a:r>
              <a:rPr lang="en-US" sz="2000" b="1" dirty="0">
                <a:solidFill>
                  <a:schemeClr val="bg1"/>
                </a:solidFill>
                <a:latin typeface="Arial Narrow" panose="020B0606020202030204" pitchFamily="34" charset="0"/>
              </a:rPr>
              <a:t>Implementation Guide</a:t>
            </a:r>
          </a:p>
        </p:txBody>
      </p:sp>
      <p:pic>
        <p:nvPicPr>
          <p:cNvPr id="13" name="Picture 12">
            <a:extLst>
              <a:ext uri="{FF2B5EF4-FFF2-40B4-BE49-F238E27FC236}">
                <a16:creationId xmlns:a16="http://schemas.microsoft.com/office/drawing/2014/main" id="{72B8032F-083A-4354-809A-7852B4F4C13A}"/>
              </a:ext>
            </a:extLst>
          </p:cNvPr>
          <p:cNvPicPr/>
          <p:nvPr/>
        </p:nvPicPr>
        <p:blipFill>
          <a:blip r:embed="rId4"/>
          <a:stretch>
            <a:fillRect/>
          </a:stretch>
        </p:blipFill>
        <p:spPr>
          <a:xfrm>
            <a:off x="6817573" y="4663536"/>
            <a:ext cx="310350" cy="668745"/>
          </a:xfrm>
          <a:prstGeom prst="rect">
            <a:avLst/>
          </a:prstGeom>
        </p:spPr>
      </p:pic>
    </p:spTree>
    <p:extLst>
      <p:ext uri="{BB962C8B-B14F-4D97-AF65-F5344CB8AC3E}">
        <p14:creationId xmlns:p14="http://schemas.microsoft.com/office/powerpoint/2010/main" val="1433247758"/>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2" name="camera.wav"/>
          </p:stSnd>
        </p:sndAc>
      </p:transition>
    </mc:Choice>
    <mc:Fallback>
      <p:transition spd="slow" advTm="15000">
        <p:fade/>
        <p:sndAc>
          <p:stSnd>
            <p:snd r:embed="rId2"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858AE13-E0CF-4624-8166-01F5FD0B8EAC}"/>
              </a:ext>
            </a:extLst>
          </p:cNvPr>
          <p:cNvSpPr/>
          <p:nvPr/>
        </p:nvSpPr>
        <p:spPr>
          <a:xfrm>
            <a:off x="-11575" y="1101735"/>
            <a:ext cx="9144000" cy="57794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968"/>
            <a:ext cx="6967959" cy="948351"/>
          </a:xfrm>
        </p:spPr>
        <p:txBody>
          <a:bodyPr>
            <a:normAutofit/>
          </a:bodyPr>
          <a:lstStyle/>
          <a:p>
            <a:r>
              <a:rPr lang="en-US" sz="2800" b="1" dirty="0"/>
              <a:t>“FY2019 Demo” FPB Version 0. 9</a:t>
            </a:r>
          </a:p>
        </p:txBody>
      </p:sp>
      <p:sp>
        <p:nvSpPr>
          <p:cNvPr id="7" name="Up-Down Arrow 6"/>
          <p:cNvSpPr/>
          <p:nvPr/>
        </p:nvSpPr>
        <p:spPr>
          <a:xfrm>
            <a:off x="1596376" y="4068877"/>
            <a:ext cx="343235" cy="759397"/>
          </a:xfrm>
          <a:prstGeom prst="upDow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14" name="Up-Down Arrow 13"/>
          <p:cNvSpPr/>
          <p:nvPr/>
        </p:nvSpPr>
        <p:spPr>
          <a:xfrm>
            <a:off x="4580264" y="3941032"/>
            <a:ext cx="343235" cy="694894"/>
          </a:xfrm>
          <a:prstGeom prst="upDow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15" name="Up-Down Arrow 14"/>
          <p:cNvSpPr/>
          <p:nvPr/>
        </p:nvSpPr>
        <p:spPr>
          <a:xfrm>
            <a:off x="1701580" y="1719627"/>
            <a:ext cx="343235" cy="860995"/>
          </a:xfrm>
          <a:prstGeom prst="upDow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sp>
        <p:nvSpPr>
          <p:cNvPr id="16" name="Up-Down Arrow 15"/>
          <p:cNvSpPr/>
          <p:nvPr/>
        </p:nvSpPr>
        <p:spPr>
          <a:xfrm>
            <a:off x="4580264" y="1687824"/>
            <a:ext cx="343235" cy="590315"/>
          </a:xfrm>
          <a:prstGeom prst="upDow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18" name="Left-Right Arrow 17"/>
          <p:cNvSpPr/>
          <p:nvPr/>
        </p:nvSpPr>
        <p:spPr>
          <a:xfrm>
            <a:off x="5658748" y="5404976"/>
            <a:ext cx="964735" cy="447352"/>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19" name="Right Arrow 18"/>
          <p:cNvSpPr/>
          <p:nvPr/>
        </p:nvSpPr>
        <p:spPr>
          <a:xfrm>
            <a:off x="2412011" y="5403081"/>
            <a:ext cx="1393940" cy="365843"/>
          </a:xfrm>
          <a:prstGeom prs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20" name="TextBox 19"/>
          <p:cNvSpPr txBox="1"/>
          <p:nvPr/>
        </p:nvSpPr>
        <p:spPr>
          <a:xfrm>
            <a:off x="694172" y="1982982"/>
            <a:ext cx="2358338" cy="400110"/>
          </a:xfrm>
          <a:prstGeom prst="rect">
            <a:avLst/>
          </a:prstGeom>
          <a:noFill/>
        </p:spPr>
        <p:txBody>
          <a:bodyPr wrap="none" rtlCol="0">
            <a:spAutoFit/>
          </a:bodyPr>
          <a:lstStyle/>
          <a:p>
            <a:r>
              <a:rPr lang="en-US" sz="2000" b="1" dirty="0">
                <a:latin typeface="Arial Narrow" panose="020B0606020202030204" pitchFamily="34" charset="0"/>
              </a:rPr>
              <a:t>Use Case Constraints</a:t>
            </a:r>
          </a:p>
        </p:txBody>
      </p:sp>
      <p:sp>
        <p:nvSpPr>
          <p:cNvPr id="4" name="Magnetic Disk 3"/>
          <p:cNvSpPr/>
          <p:nvPr/>
        </p:nvSpPr>
        <p:spPr>
          <a:xfrm>
            <a:off x="1068853" y="4852559"/>
            <a:ext cx="1398281" cy="1466887"/>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FHIM UML </a:t>
            </a:r>
          </a:p>
          <a:p>
            <a:pPr algn="ctr"/>
            <a:r>
              <a:rPr lang="en-US" sz="2000" b="1" dirty="0">
                <a:solidFill>
                  <a:schemeClr val="tx1"/>
                </a:solidFill>
                <a:latin typeface="Arial Narrow" panose="020B0606020202030204" pitchFamily="34" charset="0"/>
              </a:rPr>
              <a:t>Storage</a:t>
            </a:r>
          </a:p>
          <a:p>
            <a:pPr algn="ctr"/>
            <a:r>
              <a:rPr lang="en-US" sz="2000" b="1" dirty="0">
                <a:solidFill>
                  <a:schemeClr val="tx1"/>
                </a:solidFill>
                <a:latin typeface="Arial Narrow" panose="020B0606020202030204" pitchFamily="34" charset="0"/>
              </a:rPr>
              <a:t>(RSA)</a:t>
            </a:r>
          </a:p>
        </p:txBody>
      </p:sp>
      <p:sp>
        <p:nvSpPr>
          <p:cNvPr id="6" name="Cloud 5"/>
          <p:cNvSpPr/>
          <p:nvPr/>
        </p:nvSpPr>
        <p:spPr>
          <a:xfrm>
            <a:off x="519475" y="2498291"/>
            <a:ext cx="2497036" cy="1570586"/>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RSA Web API via Docker</a:t>
            </a:r>
          </a:p>
        </p:txBody>
      </p:sp>
      <p:sp>
        <p:nvSpPr>
          <p:cNvPr id="8" name="Bevel 7"/>
          <p:cNvSpPr/>
          <p:nvPr/>
        </p:nvSpPr>
        <p:spPr>
          <a:xfrm>
            <a:off x="425085" y="1146837"/>
            <a:ext cx="7888778" cy="592057"/>
          </a:xfrm>
          <a:prstGeom prst="bevel">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Web Simple Use Case Editor</a:t>
            </a:r>
          </a:p>
        </p:txBody>
      </p:sp>
      <p:sp>
        <p:nvSpPr>
          <p:cNvPr id="9" name="Process 8"/>
          <p:cNvSpPr/>
          <p:nvPr/>
        </p:nvSpPr>
        <p:spPr>
          <a:xfrm>
            <a:off x="3842308" y="4650723"/>
            <a:ext cx="1819147" cy="187055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dirty="0">
              <a:solidFill>
                <a:schemeClr val="tx1"/>
              </a:solidFill>
              <a:latin typeface="Arial Narrow" panose="020B0606020202030204" pitchFamily="34" charset="0"/>
            </a:endParaRPr>
          </a:p>
          <a:p>
            <a:pPr algn="ctr"/>
            <a:r>
              <a:rPr lang="en-US" sz="2000" b="1" dirty="0">
                <a:solidFill>
                  <a:schemeClr val="tx1"/>
                </a:solidFill>
                <a:latin typeface="Arial Narrow" panose="020B0606020202030204" pitchFamily="34" charset="0"/>
              </a:rPr>
              <a:t>MDHT</a:t>
            </a:r>
          </a:p>
          <a:p>
            <a:pPr algn="ctr"/>
            <a:r>
              <a:rPr lang="en-US" sz="2000" b="1" dirty="0">
                <a:solidFill>
                  <a:schemeClr val="tx1"/>
                </a:solidFill>
                <a:latin typeface="Arial Narrow" panose="020B0606020202030204" pitchFamily="34" charset="0"/>
              </a:rPr>
              <a:t>For </a:t>
            </a:r>
          </a:p>
          <a:p>
            <a:pPr algn="ctr"/>
            <a:r>
              <a:rPr lang="en-US" sz="2000" b="1">
                <a:solidFill>
                  <a:schemeClr val="tx1"/>
                </a:solidFill>
                <a:latin typeface="Arial Narrow" panose="020B0606020202030204" pitchFamily="34" charset="0"/>
              </a:rPr>
              <a:t>FHIR </a:t>
            </a:r>
            <a:endParaRPr lang="en-US" sz="2000" b="1" dirty="0">
              <a:solidFill>
                <a:schemeClr val="tx1"/>
              </a:solidFill>
              <a:latin typeface="Arial Narrow" panose="020B0606020202030204" pitchFamily="34" charset="0"/>
            </a:endParaRPr>
          </a:p>
          <a:p>
            <a:pPr algn="ctr"/>
            <a:r>
              <a:rPr lang="en-US" sz="2000" b="1" dirty="0">
                <a:solidFill>
                  <a:schemeClr val="tx1"/>
                </a:solidFill>
                <a:latin typeface="Arial Narrow" panose="020B0606020202030204" pitchFamily="34" charset="0"/>
              </a:rPr>
              <a:t>STU4 </a:t>
            </a:r>
          </a:p>
          <a:p>
            <a:pPr algn="ctr"/>
            <a:endParaRPr lang="en-US" sz="2000" b="1" dirty="0">
              <a:solidFill>
                <a:schemeClr val="tx1"/>
              </a:solidFill>
              <a:latin typeface="Arial Narrow" panose="020B0606020202030204" pitchFamily="34" charset="0"/>
            </a:endParaRPr>
          </a:p>
        </p:txBody>
      </p:sp>
      <p:sp>
        <p:nvSpPr>
          <p:cNvPr id="10" name="Cloud 9"/>
          <p:cNvSpPr/>
          <p:nvPr/>
        </p:nvSpPr>
        <p:spPr>
          <a:xfrm>
            <a:off x="3358455" y="2206534"/>
            <a:ext cx="2786853" cy="1716108"/>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Web API for Transformations</a:t>
            </a:r>
          </a:p>
          <a:p>
            <a:pPr algn="ctr"/>
            <a:r>
              <a:rPr lang="en-US" sz="2000" b="1" dirty="0">
                <a:solidFill>
                  <a:schemeClr val="tx1"/>
                </a:solidFill>
                <a:latin typeface="Arial Narrow" panose="020B0606020202030204" pitchFamily="34" charset="0"/>
              </a:rPr>
              <a:t>Via Docker</a:t>
            </a:r>
          </a:p>
        </p:txBody>
      </p:sp>
      <p:sp>
        <p:nvSpPr>
          <p:cNvPr id="17" name="Multidocument 16"/>
          <p:cNvSpPr/>
          <p:nvPr/>
        </p:nvSpPr>
        <p:spPr>
          <a:xfrm>
            <a:off x="6621631" y="4796592"/>
            <a:ext cx="1819147" cy="1578820"/>
          </a:xfrm>
          <a:prstGeom prst="flowChartMultidocument">
            <a:avLst/>
          </a:prstGeom>
          <a:solidFill>
            <a:schemeClr val="accent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a:solidFill>
                  <a:schemeClr val="bg1"/>
                </a:solidFill>
                <a:latin typeface="Arial Narrow" panose="020B0606020202030204" pitchFamily="34" charset="0"/>
              </a:rPr>
              <a:t>FHIR</a:t>
            </a:r>
            <a:endParaRPr lang="en-US" sz="2000" b="1" dirty="0">
              <a:solidFill>
                <a:schemeClr val="bg1"/>
              </a:solidFill>
              <a:latin typeface="Arial Narrow" panose="020B0606020202030204" pitchFamily="34" charset="0"/>
            </a:endParaRPr>
          </a:p>
          <a:p>
            <a:pPr algn="ctr"/>
            <a:r>
              <a:rPr lang="en-US" sz="2000" b="1" dirty="0">
                <a:solidFill>
                  <a:schemeClr val="bg1"/>
                </a:solidFill>
                <a:latin typeface="Arial Narrow" panose="020B0606020202030204" pitchFamily="34" charset="0"/>
              </a:rPr>
              <a:t>STU4</a:t>
            </a:r>
          </a:p>
          <a:p>
            <a:pPr algn="ctr"/>
            <a:r>
              <a:rPr lang="en-US" sz="2000" b="1" dirty="0">
                <a:solidFill>
                  <a:schemeClr val="bg1"/>
                </a:solidFill>
                <a:latin typeface="Arial Narrow" panose="020B0606020202030204" pitchFamily="34" charset="0"/>
              </a:rPr>
              <a:t>Profiles</a:t>
            </a:r>
          </a:p>
        </p:txBody>
      </p:sp>
      <p:pic>
        <p:nvPicPr>
          <p:cNvPr id="21" name="Picture 20">
            <a:extLst>
              <a:ext uri="{FF2B5EF4-FFF2-40B4-BE49-F238E27FC236}">
                <a16:creationId xmlns:a16="http://schemas.microsoft.com/office/drawing/2014/main" id="{8141972B-E8F6-4C43-8234-D619871BDCD6}"/>
              </a:ext>
            </a:extLst>
          </p:cNvPr>
          <p:cNvPicPr>
            <a:picLocks noChangeAspect="1"/>
          </p:cNvPicPr>
          <p:nvPr/>
        </p:nvPicPr>
        <p:blipFill>
          <a:blip r:embed="rId3"/>
          <a:stretch>
            <a:fillRect/>
          </a:stretch>
        </p:blipFill>
        <p:spPr>
          <a:xfrm>
            <a:off x="7105462" y="4482863"/>
            <a:ext cx="624635" cy="1031763"/>
          </a:xfrm>
          <a:prstGeom prst="rect">
            <a:avLst/>
          </a:prstGeom>
        </p:spPr>
      </p:pic>
    </p:spTree>
    <p:extLst>
      <p:ext uri="{BB962C8B-B14F-4D97-AF65-F5344CB8AC3E}">
        <p14:creationId xmlns:p14="http://schemas.microsoft.com/office/powerpoint/2010/main" val="2708304612"/>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2" name="camera.wav"/>
          </p:stSnd>
        </p:sndAc>
      </p:transition>
    </mc:Choice>
    <mc:Fallback>
      <p:transition spd="slow" advTm="15000">
        <p:fade/>
        <p:sndAc>
          <p:stSnd>
            <p:snd r:embed="rId2" name="camera.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2818D9-F651-4D7D-BC63-978EBF27AFC0}"/>
              </a:ext>
            </a:extLst>
          </p:cNvPr>
          <p:cNvSpPr/>
          <p:nvPr/>
        </p:nvSpPr>
        <p:spPr>
          <a:xfrm>
            <a:off x="-11575" y="1101735"/>
            <a:ext cx="9144000" cy="57794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29250"/>
            <a:ext cx="6820504" cy="882443"/>
          </a:xfrm>
        </p:spPr>
        <p:txBody>
          <a:bodyPr>
            <a:normAutofit fontScale="90000"/>
          </a:bodyPr>
          <a:lstStyle/>
          <a:p>
            <a:r>
              <a:rPr lang="en-US" sz="2800" b="1" dirty="0"/>
              <a:t>“Gold Standard” FPB Version 2 </a:t>
            </a:r>
            <a:br>
              <a:rPr lang="en-US" sz="2800" b="1" dirty="0"/>
            </a:br>
            <a:r>
              <a:rPr lang="en-US" sz="2800" b="1" dirty="0"/>
              <a:t>Services Vision</a:t>
            </a:r>
          </a:p>
        </p:txBody>
      </p:sp>
      <p:sp>
        <p:nvSpPr>
          <p:cNvPr id="11" name="Up-Down Arrow 10"/>
          <p:cNvSpPr/>
          <p:nvPr/>
        </p:nvSpPr>
        <p:spPr>
          <a:xfrm rot="8723194">
            <a:off x="2663087" y="1917680"/>
            <a:ext cx="484632" cy="403272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12" name="Up-Down Arrow 11"/>
          <p:cNvSpPr/>
          <p:nvPr/>
        </p:nvSpPr>
        <p:spPr>
          <a:xfrm rot="16200000">
            <a:off x="5723215" y="5519563"/>
            <a:ext cx="490482" cy="13337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15" name="Up-Down Arrow 14"/>
          <p:cNvSpPr/>
          <p:nvPr/>
        </p:nvSpPr>
        <p:spPr>
          <a:xfrm rot="7751603">
            <a:off x="2539017" y="3909935"/>
            <a:ext cx="484632" cy="2378809"/>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16" name="Up-Down Arrow 15"/>
          <p:cNvSpPr/>
          <p:nvPr/>
        </p:nvSpPr>
        <p:spPr>
          <a:xfrm rot="7786299">
            <a:off x="5722359" y="1609525"/>
            <a:ext cx="470061" cy="235194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17" name="Up-Down Arrow 16"/>
          <p:cNvSpPr/>
          <p:nvPr/>
        </p:nvSpPr>
        <p:spPr>
          <a:xfrm>
            <a:off x="4141561" y="4373740"/>
            <a:ext cx="490482" cy="116695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21" name="Left-Right Arrow 20"/>
          <p:cNvSpPr/>
          <p:nvPr/>
        </p:nvSpPr>
        <p:spPr>
          <a:xfrm rot="18962480">
            <a:off x="4883536" y="4711094"/>
            <a:ext cx="2096835" cy="5047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22" name="Left-Right Arrow 21"/>
          <p:cNvSpPr/>
          <p:nvPr/>
        </p:nvSpPr>
        <p:spPr>
          <a:xfrm>
            <a:off x="5295686" y="1476838"/>
            <a:ext cx="1073184" cy="41661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24" name="Up-Down Arrow 10">
            <a:extLst>
              <a:ext uri="{FF2B5EF4-FFF2-40B4-BE49-F238E27FC236}">
                <a16:creationId xmlns:a16="http://schemas.microsoft.com/office/drawing/2014/main" id="{198F5261-BF01-4AAF-89DD-A1F189DFC7CB}"/>
              </a:ext>
            </a:extLst>
          </p:cNvPr>
          <p:cNvSpPr/>
          <p:nvPr/>
        </p:nvSpPr>
        <p:spPr>
          <a:xfrm rot="5400000">
            <a:off x="2597931" y="5395622"/>
            <a:ext cx="484632" cy="14428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5" name="Cloud 4"/>
          <p:cNvSpPr/>
          <p:nvPr/>
        </p:nvSpPr>
        <p:spPr>
          <a:xfrm>
            <a:off x="3492770" y="5455086"/>
            <a:ext cx="1829599" cy="1387753"/>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Profile</a:t>
            </a:r>
          </a:p>
          <a:p>
            <a:pPr algn="ctr"/>
            <a:r>
              <a:rPr lang="en-US" sz="2000" b="1" dirty="0">
                <a:solidFill>
                  <a:schemeClr val="tx1"/>
                </a:solidFill>
                <a:latin typeface="Arial Narrow" panose="020B0606020202030204" pitchFamily="34" charset="0"/>
              </a:rPr>
              <a:t>Services</a:t>
            </a:r>
          </a:p>
        </p:txBody>
      </p:sp>
      <p:sp>
        <p:nvSpPr>
          <p:cNvPr id="4" name="Cloud 3"/>
          <p:cNvSpPr/>
          <p:nvPr/>
        </p:nvSpPr>
        <p:spPr>
          <a:xfrm>
            <a:off x="3495393" y="1101735"/>
            <a:ext cx="1824353" cy="1252759"/>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FHIM</a:t>
            </a:r>
          </a:p>
          <a:p>
            <a:pPr algn="ctr"/>
            <a:r>
              <a:rPr lang="en-US" sz="2000" b="1" dirty="0">
                <a:solidFill>
                  <a:schemeClr val="tx1"/>
                </a:solidFill>
                <a:latin typeface="Arial Narrow" panose="020B0606020202030204" pitchFamily="34" charset="0"/>
              </a:rPr>
              <a:t>Services</a:t>
            </a:r>
          </a:p>
        </p:txBody>
      </p:sp>
      <p:sp>
        <p:nvSpPr>
          <p:cNvPr id="18" name="Wave 17"/>
          <p:cNvSpPr/>
          <p:nvPr/>
        </p:nvSpPr>
        <p:spPr>
          <a:xfrm>
            <a:off x="3648161" y="3378974"/>
            <a:ext cx="1518816" cy="1166954"/>
          </a:xfrm>
          <a:prstGeom prst="wav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FPB User Interface</a:t>
            </a:r>
          </a:p>
        </p:txBody>
      </p:sp>
      <p:sp>
        <p:nvSpPr>
          <p:cNvPr id="25" name="Left-Right Arrow 21">
            <a:extLst>
              <a:ext uri="{FF2B5EF4-FFF2-40B4-BE49-F238E27FC236}">
                <a16:creationId xmlns:a16="http://schemas.microsoft.com/office/drawing/2014/main" id="{73F300D3-BFF4-49A9-9514-B4DC85E31000}"/>
              </a:ext>
            </a:extLst>
          </p:cNvPr>
          <p:cNvSpPr/>
          <p:nvPr/>
        </p:nvSpPr>
        <p:spPr>
          <a:xfrm rot="5400000">
            <a:off x="3811604" y="2678486"/>
            <a:ext cx="1150395" cy="41661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solidFill>
                <a:schemeClr val="tx1"/>
              </a:solidFill>
              <a:latin typeface="Arial Narrow" panose="020B0606020202030204" pitchFamily="34" charset="0"/>
            </a:endParaRPr>
          </a:p>
        </p:txBody>
      </p:sp>
      <p:sp>
        <p:nvSpPr>
          <p:cNvPr id="6" name="Cloud 5"/>
          <p:cNvSpPr/>
          <p:nvPr/>
        </p:nvSpPr>
        <p:spPr>
          <a:xfrm>
            <a:off x="6337364" y="1195071"/>
            <a:ext cx="2271984" cy="926698"/>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Terminology Services</a:t>
            </a:r>
          </a:p>
        </p:txBody>
      </p:sp>
      <p:sp>
        <p:nvSpPr>
          <p:cNvPr id="9" name="Cloud 8"/>
          <p:cNvSpPr/>
          <p:nvPr/>
        </p:nvSpPr>
        <p:spPr>
          <a:xfrm>
            <a:off x="462734" y="5455086"/>
            <a:ext cx="1656110" cy="1234451"/>
          </a:xfrm>
          <a:prstGeom prst="cloud">
            <a:avLst/>
          </a:prstGeom>
          <a:solidFill>
            <a:srgbClr val="7030A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bg1"/>
                </a:solidFill>
                <a:latin typeface="Arial Narrow" panose="020B0606020202030204" pitchFamily="34" charset="0"/>
              </a:rPr>
              <a:t>NIEM</a:t>
            </a:r>
          </a:p>
          <a:p>
            <a:pPr algn="ctr"/>
            <a:r>
              <a:rPr lang="en-US" sz="2000" b="1" dirty="0">
                <a:solidFill>
                  <a:schemeClr val="bg1"/>
                </a:solidFill>
                <a:latin typeface="Arial Narrow" panose="020B0606020202030204" pitchFamily="34" charset="0"/>
              </a:rPr>
              <a:t>Profile</a:t>
            </a:r>
          </a:p>
          <a:p>
            <a:pPr algn="ctr"/>
            <a:r>
              <a:rPr lang="en-US" sz="2000" b="1" dirty="0">
                <a:solidFill>
                  <a:schemeClr val="bg1"/>
                </a:solidFill>
                <a:latin typeface="Arial Narrow" panose="020B0606020202030204" pitchFamily="34" charset="0"/>
              </a:rPr>
              <a:t>Services</a:t>
            </a:r>
          </a:p>
        </p:txBody>
      </p:sp>
      <p:sp>
        <p:nvSpPr>
          <p:cNvPr id="23" name="Cloud 22">
            <a:extLst>
              <a:ext uri="{FF2B5EF4-FFF2-40B4-BE49-F238E27FC236}">
                <a16:creationId xmlns:a16="http://schemas.microsoft.com/office/drawing/2014/main" id="{ED5B51FB-009D-444F-B24B-E5E1C9263393}"/>
              </a:ext>
            </a:extLst>
          </p:cNvPr>
          <p:cNvSpPr/>
          <p:nvPr/>
        </p:nvSpPr>
        <p:spPr>
          <a:xfrm>
            <a:off x="471315" y="3370393"/>
            <a:ext cx="1638948" cy="1184116"/>
          </a:xfrm>
          <a:prstGeom prst="cloud">
            <a:avLst/>
          </a:prstGeom>
          <a:solidFill>
            <a:schemeClr val="bg2">
              <a:lumMod val="2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chemeClr val="bg1"/>
                </a:solidFill>
                <a:latin typeface="Arial Narrow" panose="020B0606020202030204" pitchFamily="34" charset="0"/>
              </a:rPr>
              <a:t>V2</a:t>
            </a:r>
          </a:p>
          <a:p>
            <a:pPr algn="ctr"/>
            <a:r>
              <a:rPr lang="en-US" sz="2000" b="1" dirty="0">
                <a:solidFill>
                  <a:schemeClr val="bg1"/>
                </a:solidFill>
                <a:latin typeface="Arial Narrow" panose="020B0606020202030204" pitchFamily="34" charset="0"/>
              </a:rPr>
              <a:t>Profile</a:t>
            </a:r>
          </a:p>
          <a:p>
            <a:pPr algn="ctr"/>
            <a:r>
              <a:rPr lang="en-US" sz="2000" b="1" dirty="0">
                <a:solidFill>
                  <a:schemeClr val="bg1"/>
                </a:solidFill>
                <a:latin typeface="Arial Narrow" panose="020B0606020202030204" pitchFamily="34" charset="0"/>
              </a:rPr>
              <a:t>Services</a:t>
            </a:r>
          </a:p>
        </p:txBody>
      </p:sp>
      <p:sp>
        <p:nvSpPr>
          <p:cNvPr id="27" name="Cloud 26">
            <a:extLst>
              <a:ext uri="{FF2B5EF4-FFF2-40B4-BE49-F238E27FC236}">
                <a16:creationId xmlns:a16="http://schemas.microsoft.com/office/drawing/2014/main" id="{B7EA8894-667E-4F15-870B-43D9A13F33C8}"/>
              </a:ext>
            </a:extLst>
          </p:cNvPr>
          <p:cNvSpPr/>
          <p:nvPr/>
        </p:nvSpPr>
        <p:spPr>
          <a:xfrm>
            <a:off x="471315" y="1195071"/>
            <a:ext cx="1638948" cy="1302093"/>
          </a:xfrm>
          <a:prstGeom prst="cloud">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chemeClr val="bg1"/>
                </a:solidFill>
                <a:latin typeface="Arial Narrow" panose="020B0606020202030204" pitchFamily="34" charset="0"/>
              </a:rPr>
              <a:t>CDA</a:t>
            </a:r>
          </a:p>
          <a:p>
            <a:pPr algn="ctr"/>
            <a:r>
              <a:rPr lang="en-US" sz="2000" b="1" dirty="0">
                <a:solidFill>
                  <a:schemeClr val="bg1"/>
                </a:solidFill>
                <a:latin typeface="Arial Narrow" panose="020B0606020202030204" pitchFamily="34" charset="0"/>
              </a:rPr>
              <a:t>Profile</a:t>
            </a:r>
          </a:p>
          <a:p>
            <a:pPr algn="ctr"/>
            <a:r>
              <a:rPr lang="en-US" sz="2000" b="1" dirty="0">
                <a:solidFill>
                  <a:schemeClr val="bg1"/>
                </a:solidFill>
                <a:latin typeface="Arial Narrow" panose="020B0606020202030204" pitchFamily="34" charset="0"/>
              </a:rPr>
              <a:t>Services</a:t>
            </a:r>
          </a:p>
        </p:txBody>
      </p:sp>
      <p:sp>
        <p:nvSpPr>
          <p:cNvPr id="29" name="Cloud 28">
            <a:extLst>
              <a:ext uri="{FF2B5EF4-FFF2-40B4-BE49-F238E27FC236}">
                <a16:creationId xmlns:a16="http://schemas.microsoft.com/office/drawing/2014/main" id="{F9C4BE41-C65E-4D2F-840F-4E8713B9616D}"/>
              </a:ext>
            </a:extLst>
          </p:cNvPr>
          <p:cNvSpPr/>
          <p:nvPr/>
        </p:nvSpPr>
        <p:spPr>
          <a:xfrm>
            <a:off x="6635306" y="5608388"/>
            <a:ext cx="1808836" cy="1234451"/>
          </a:xfrm>
          <a:prstGeom prst="cloud">
            <a:avLst/>
          </a:prstGeom>
          <a:solidFill>
            <a:schemeClr val="accent6"/>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a:solidFill>
                  <a:schemeClr val="bg1"/>
                </a:solidFill>
                <a:latin typeface="Arial Narrow" panose="020B0606020202030204" pitchFamily="34" charset="0"/>
              </a:rPr>
              <a:t>FHIR</a:t>
            </a:r>
            <a:endParaRPr lang="en-US" sz="2000" b="1" dirty="0">
              <a:solidFill>
                <a:schemeClr val="bg1"/>
              </a:solidFill>
              <a:latin typeface="Arial Narrow" panose="020B0606020202030204" pitchFamily="34" charset="0"/>
            </a:endParaRPr>
          </a:p>
          <a:p>
            <a:pPr algn="ctr"/>
            <a:r>
              <a:rPr lang="en-US" sz="2000" b="1" dirty="0">
                <a:solidFill>
                  <a:schemeClr val="bg1"/>
                </a:solidFill>
                <a:latin typeface="Arial Narrow" panose="020B0606020202030204" pitchFamily="34" charset="0"/>
              </a:rPr>
              <a:t>Profile</a:t>
            </a:r>
          </a:p>
          <a:p>
            <a:pPr algn="ctr"/>
            <a:r>
              <a:rPr lang="en-US" sz="2000" b="1" dirty="0">
                <a:solidFill>
                  <a:schemeClr val="bg1"/>
                </a:solidFill>
                <a:latin typeface="Arial Narrow" panose="020B0606020202030204" pitchFamily="34" charset="0"/>
              </a:rPr>
              <a:t>Services</a:t>
            </a:r>
          </a:p>
        </p:txBody>
      </p:sp>
      <p:sp>
        <p:nvSpPr>
          <p:cNvPr id="26" name="Up-Down Arrow 11">
            <a:extLst>
              <a:ext uri="{FF2B5EF4-FFF2-40B4-BE49-F238E27FC236}">
                <a16:creationId xmlns:a16="http://schemas.microsoft.com/office/drawing/2014/main" id="{9277FA9C-5A2D-43A3-84EC-65A1A1449697}"/>
              </a:ext>
            </a:extLst>
          </p:cNvPr>
          <p:cNvSpPr/>
          <p:nvPr/>
        </p:nvSpPr>
        <p:spPr>
          <a:xfrm rot="16200000">
            <a:off x="5699606" y="3176811"/>
            <a:ext cx="490482" cy="151881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endParaRPr>
          </a:p>
        </p:txBody>
      </p:sp>
      <p:sp>
        <p:nvSpPr>
          <p:cNvPr id="7" name="Cloud 6"/>
          <p:cNvSpPr/>
          <p:nvPr/>
        </p:nvSpPr>
        <p:spPr>
          <a:xfrm>
            <a:off x="6650610" y="3310330"/>
            <a:ext cx="2044876" cy="1304243"/>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Translation Services</a:t>
            </a:r>
          </a:p>
        </p:txBody>
      </p:sp>
      <p:pic>
        <p:nvPicPr>
          <p:cNvPr id="3" name="Picture 2">
            <a:extLst>
              <a:ext uri="{FF2B5EF4-FFF2-40B4-BE49-F238E27FC236}">
                <a16:creationId xmlns:a16="http://schemas.microsoft.com/office/drawing/2014/main" id="{7651B1B1-B938-4C0D-AD08-9712768F0395}"/>
              </a:ext>
            </a:extLst>
          </p:cNvPr>
          <p:cNvPicPr>
            <a:picLocks noChangeAspect="1"/>
          </p:cNvPicPr>
          <p:nvPr/>
        </p:nvPicPr>
        <p:blipFill>
          <a:blip r:embed="rId3"/>
          <a:stretch>
            <a:fillRect/>
          </a:stretch>
        </p:blipFill>
        <p:spPr>
          <a:xfrm>
            <a:off x="7178743" y="4995439"/>
            <a:ext cx="624635" cy="1031763"/>
          </a:xfrm>
          <a:prstGeom prst="rect">
            <a:avLst/>
          </a:prstGeom>
        </p:spPr>
      </p:pic>
    </p:spTree>
    <p:extLst>
      <p:ext uri="{BB962C8B-B14F-4D97-AF65-F5344CB8AC3E}">
        <p14:creationId xmlns:p14="http://schemas.microsoft.com/office/powerpoint/2010/main" val="3090841704"/>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2" name="camera.wav"/>
          </p:stSnd>
        </p:sndAc>
      </p:transition>
    </mc:Choice>
    <mc:Fallback>
      <p:transition spd="slow" advTm="15000">
        <p:fade/>
        <p:sndAc>
          <p:stSnd>
            <p:snd r:embed="rId2" name="camera.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63877" y="1245724"/>
            <a:ext cx="8953500" cy="4556214"/>
          </a:xfrm>
        </p:spPr>
        <p:txBody>
          <a:bodyPr/>
          <a:lstStyle/>
          <a:p>
            <a:pPr>
              <a:spcAft>
                <a:spcPts val="600"/>
              </a:spcAft>
            </a:pPr>
            <a:r>
              <a:rPr lang="en-US" dirty="0">
                <a:latin typeface="Calibri" panose="020F0502020204030204" pitchFamily="34" charset="0"/>
                <a:cs typeface="Calibri" panose="020F0502020204030204" pitchFamily="34" charset="0"/>
              </a:rPr>
              <a:t> </a:t>
            </a:r>
          </a:p>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3</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780585" y="18678"/>
            <a:ext cx="6073330" cy="933854"/>
          </a:xfrm>
        </p:spPr>
        <p:txBody>
          <a:bodyPr>
            <a:normAutofit fontScale="90000"/>
          </a:bodyPr>
          <a:lstStyle/>
          <a:p>
            <a:r>
              <a:rPr lang="en-US" sz="3600" dirty="0">
                <a:latin typeface="Arial Black" panose="020B0A04020102020204" pitchFamily="34" charset="0"/>
              </a:rPr>
              <a:t>When</a:t>
            </a:r>
            <a:r>
              <a:rPr lang="en-US" dirty="0"/>
              <a:t> were the FHIM Milestones Deep Dive?</a:t>
            </a:r>
            <a:endParaRPr lang="en-US" b="0" dirty="0"/>
          </a:p>
        </p:txBody>
      </p:sp>
      <p:sp>
        <p:nvSpPr>
          <p:cNvPr id="5" name="TextBox 4">
            <a:extLst>
              <a:ext uri="{FF2B5EF4-FFF2-40B4-BE49-F238E27FC236}">
                <a16:creationId xmlns:a16="http://schemas.microsoft.com/office/drawing/2014/main" id="{52ACB5B7-AFA9-4F52-982C-1B73FB94DE51}"/>
              </a:ext>
            </a:extLst>
          </p:cNvPr>
          <p:cNvSpPr txBox="1"/>
          <p:nvPr/>
        </p:nvSpPr>
        <p:spPr>
          <a:xfrm>
            <a:off x="77211" y="1056062"/>
            <a:ext cx="8763000" cy="5355312"/>
          </a:xfrm>
          <a:prstGeom prst="rect">
            <a:avLst/>
          </a:prstGeom>
          <a:noFill/>
        </p:spPr>
        <p:txBody>
          <a:bodyPr wrap="square" rtlCol="0">
            <a:spAutoFit/>
          </a:bodyPr>
          <a:lstStyle/>
          <a:p>
            <a:pPr lvl="0" defTabSz="914400">
              <a:lnSpc>
                <a:spcPct val="150000"/>
              </a:lnSpc>
              <a:defRPr/>
            </a:pPr>
            <a:r>
              <a:rPr lang="en-US" b="1" dirty="0">
                <a:latin typeface="Arial Narrow" panose="020B0606020202030204" pitchFamily="34" charset="0"/>
              </a:rPr>
              <a:t>2008</a:t>
            </a:r>
            <a:r>
              <a:rPr lang="en-US" dirty="0">
                <a:latin typeface="Arial Narrow" panose="020B0606020202030204" pitchFamily="34" charset="0"/>
              </a:rPr>
              <a:t> Federal Health Information Models started</a:t>
            </a:r>
          </a:p>
          <a:p>
            <a:pPr lvl="0" defTabSz="914400">
              <a:lnSpc>
                <a:spcPct val="150000"/>
              </a:lnSpc>
              <a:defRPr/>
            </a:pPr>
            <a:r>
              <a:rPr lang="en-US" b="1" dirty="0">
                <a:latin typeface="Arial Narrow" panose="020B0606020202030204" pitchFamily="34" charset="0"/>
              </a:rPr>
              <a:t>2009</a:t>
            </a:r>
            <a:r>
              <a:rPr lang="en-US" dirty="0">
                <a:latin typeface="Arial Narrow" panose="020B0606020202030204" pitchFamily="34" charset="0"/>
              </a:rPr>
              <a:t> ARRA-HITECH Act accelerating the creation and use of EHR systems</a:t>
            </a:r>
          </a:p>
          <a:p>
            <a:pPr>
              <a:lnSpc>
                <a:spcPct val="150000"/>
              </a:lnSpc>
            </a:pPr>
            <a:r>
              <a:rPr lang="en-US" b="1" dirty="0">
                <a:latin typeface="Arial Narrow" panose="020B0606020202030204" pitchFamily="34" charset="0"/>
              </a:rPr>
              <a:t>2016-01</a:t>
            </a:r>
            <a:r>
              <a:rPr lang="en-US" dirty="0">
                <a:latin typeface="Arial Narrow" panose="020B0606020202030204" pitchFamily="34" charset="0"/>
              </a:rPr>
              <a:t> CIMI transitions to HL7</a:t>
            </a:r>
          </a:p>
          <a:p>
            <a:pPr>
              <a:lnSpc>
                <a:spcPct val="150000"/>
              </a:lnSpc>
            </a:pPr>
            <a:r>
              <a:rPr lang="en-US" b="1" dirty="0">
                <a:latin typeface="Arial Narrow" panose="020B0606020202030204" pitchFamily="34" charset="0"/>
              </a:rPr>
              <a:t>2016</a:t>
            </a:r>
            <a:r>
              <a:rPr lang="en-US" dirty="0">
                <a:latin typeface="Arial Narrow" panose="020B0606020202030204" pitchFamily="34" charset="0"/>
              </a:rPr>
              <a:t> HSPC Meeting participation began</a:t>
            </a:r>
          </a:p>
          <a:p>
            <a:pPr>
              <a:lnSpc>
                <a:spcPct val="150000"/>
              </a:lnSpc>
            </a:pPr>
            <a:r>
              <a:rPr lang="en-US" b="1" dirty="0">
                <a:latin typeface="Arial Narrow" panose="020B0606020202030204" pitchFamily="34" charset="0"/>
              </a:rPr>
              <a:t>2016 2019 </a:t>
            </a:r>
            <a:r>
              <a:rPr lang="en-US" dirty="0">
                <a:latin typeface="Arial Narrow" panose="020B0606020202030204" pitchFamily="34" charset="0"/>
              </a:rPr>
              <a:t>CIMI Sponsored HL7 Integrated Information Model and Tools project, which includes FHIM</a:t>
            </a:r>
          </a:p>
          <a:p>
            <a:pPr>
              <a:lnSpc>
                <a:spcPct val="150000"/>
              </a:lnSpc>
            </a:pPr>
            <a:r>
              <a:rPr lang="en-US" b="1" dirty="0">
                <a:latin typeface="Arial Narrow" panose="020B0606020202030204" pitchFamily="34" charset="0"/>
              </a:rPr>
              <a:t>2016-03-01</a:t>
            </a:r>
            <a:r>
              <a:rPr lang="en-US" dirty="0">
                <a:latin typeface="Arial Narrow" panose="020B0606020202030204" pitchFamily="34" charset="0"/>
              </a:rPr>
              <a:t> CIMI-FHIM Integration Task Force stood up</a:t>
            </a:r>
          </a:p>
          <a:p>
            <a:pPr lvl="0" defTabSz="914400">
              <a:lnSpc>
                <a:spcPct val="150000"/>
              </a:lnSpc>
              <a:defRPr/>
            </a:pPr>
            <a:r>
              <a:rPr lang="en-US" b="1" dirty="0">
                <a:latin typeface="Arial Narrow" panose="020B0606020202030204" pitchFamily="34" charset="0"/>
              </a:rPr>
              <a:t>2016-08-17/18</a:t>
            </a:r>
            <a:r>
              <a:rPr lang="en-US" dirty="0">
                <a:latin typeface="Arial Narrow" panose="020B0606020202030204" pitchFamily="34" charset="0"/>
              </a:rPr>
              <a:t> Health Interoperability and Exchange Alliance (HIEA) Technical Forum</a:t>
            </a:r>
          </a:p>
          <a:p>
            <a:pPr lvl="0" defTabSz="914400">
              <a:lnSpc>
                <a:spcPct val="150000"/>
              </a:lnSpc>
              <a:defRPr/>
            </a:pPr>
            <a:r>
              <a:rPr lang="en-US" b="1" dirty="0">
                <a:latin typeface="Arial Narrow" panose="020B0606020202030204" pitchFamily="34" charset="0"/>
              </a:rPr>
              <a:t>2016-09-07</a:t>
            </a:r>
            <a:r>
              <a:rPr lang="en-US" dirty="0">
                <a:latin typeface="Arial Narrow" panose="020B0606020202030204" pitchFamily="34" charset="0"/>
              </a:rPr>
              <a:t> FHA “CIMI-FHIM-SOLOR-CQF Integration” Report Briefed to FHA Federal Partners</a:t>
            </a:r>
          </a:p>
          <a:p>
            <a:pPr>
              <a:lnSpc>
                <a:spcPct val="150000"/>
              </a:lnSpc>
            </a:pPr>
            <a:r>
              <a:rPr lang="en-US" b="1" dirty="0">
                <a:latin typeface="Arial Narrow" panose="020B0606020202030204" pitchFamily="34" charset="0"/>
              </a:rPr>
              <a:t>2016-09-15</a:t>
            </a:r>
            <a:r>
              <a:rPr lang="en-US" dirty="0">
                <a:latin typeface="Arial Narrow" panose="020B0606020202030204" pitchFamily="34" charset="0"/>
              </a:rPr>
              <a:t> “CIMI-FHIM-SOLOR-CQF Integration” Final Report</a:t>
            </a:r>
          </a:p>
          <a:p>
            <a:pPr>
              <a:lnSpc>
                <a:spcPct val="150000"/>
              </a:lnSpc>
            </a:pPr>
            <a:r>
              <a:rPr lang="en-US" b="1" dirty="0">
                <a:latin typeface="Arial Narrow" panose="020B0606020202030204" pitchFamily="34" charset="0"/>
              </a:rPr>
              <a:t>2016-12</a:t>
            </a:r>
            <a:r>
              <a:rPr lang="en-US" dirty="0">
                <a:latin typeface="Arial Narrow" panose="020B0606020202030204" pitchFamily="34" charset="0"/>
              </a:rPr>
              <a:t> The 21</a:t>
            </a:r>
            <a:r>
              <a:rPr lang="en-US" baseline="30000" dirty="0">
                <a:latin typeface="Arial Narrow" panose="020B0606020202030204" pitchFamily="34" charset="0"/>
              </a:rPr>
              <a:t>st</a:t>
            </a:r>
            <a:r>
              <a:rPr lang="en-US" dirty="0">
                <a:latin typeface="Arial Narrow" panose="020B0606020202030204" pitchFamily="34" charset="0"/>
              </a:rPr>
              <a:t> Century Cures Act was passed</a:t>
            </a:r>
          </a:p>
          <a:p>
            <a:pPr>
              <a:lnSpc>
                <a:spcPct val="150000"/>
              </a:lnSpc>
            </a:pPr>
            <a:r>
              <a:rPr lang="en-US" b="1" dirty="0">
                <a:latin typeface="Arial Narrow" panose="020B0606020202030204" pitchFamily="34" charset="0"/>
              </a:rPr>
              <a:t>2018-01</a:t>
            </a:r>
            <a:r>
              <a:rPr lang="en-US" dirty="0">
                <a:latin typeface="Arial Narrow" panose="020B0606020202030204" pitchFamily="34" charset="0"/>
              </a:rPr>
              <a:t> ONC TEFCA and USCDI DRAFT regulation was issued </a:t>
            </a:r>
          </a:p>
          <a:p>
            <a:pPr>
              <a:lnSpc>
                <a:spcPct val="150000"/>
              </a:lnSpc>
            </a:pPr>
            <a:r>
              <a:rPr lang="en-US" b="1" dirty="0">
                <a:latin typeface="Arial Narrow" panose="020B0606020202030204" pitchFamily="34" charset="0"/>
              </a:rPr>
              <a:t>FY2019</a:t>
            </a:r>
            <a:r>
              <a:rPr lang="en-US" dirty="0">
                <a:latin typeface="Arial Narrow" panose="020B0606020202030204" pitchFamily="34" charset="0"/>
              </a:rPr>
              <a:t> FHIM transition from HHS. </a:t>
            </a:r>
          </a:p>
          <a:p>
            <a:endParaRPr lang="en-US" dirty="0"/>
          </a:p>
        </p:txBody>
      </p:sp>
      <p:pic>
        <p:nvPicPr>
          <p:cNvPr id="9" name="AchievementUnlocked">
            <a:hlinkClick r:id="" action="ppaction://media"/>
            <a:extLst>
              <a:ext uri="{FF2B5EF4-FFF2-40B4-BE49-F238E27FC236}">
                <a16:creationId xmlns:a16="http://schemas.microsoft.com/office/drawing/2014/main" id="{C440ACB6-DE0F-4FFF-A1FC-E4B5D22D22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51068" y="584201"/>
            <a:ext cx="271463" cy="271463"/>
          </a:xfrm>
          <a:prstGeom prst="rect">
            <a:avLst/>
          </a:prstGeom>
        </p:spPr>
      </p:pic>
      <p:sp>
        <p:nvSpPr>
          <p:cNvPr id="11" name="Footer Placeholder 8">
            <a:extLst>
              <a:ext uri="{FF2B5EF4-FFF2-40B4-BE49-F238E27FC236}">
                <a16:creationId xmlns:a16="http://schemas.microsoft.com/office/drawing/2014/main" id="{D41AF20E-E92C-4E44-B2C9-6593C1A98D28}"/>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36FF1057-E5E6-4ACD-A0BA-1777409E00FD}"/>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2690214673"/>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120650" y="1393950"/>
            <a:ext cx="8902700" cy="4861994"/>
          </a:xfrm>
        </p:spPr>
        <p:txBody>
          <a:bodyPr/>
          <a:lstStyle/>
          <a:p>
            <a:r>
              <a:rPr lang="en-US" sz="1800" b="1" dirty="0">
                <a:latin typeface="Arial Narrow" panose="020B0606020202030204" pitchFamily="34" charset="0"/>
              </a:rPr>
              <a:t>Implementers make healthcare IT work by solving real problems. What are they looking for? </a:t>
            </a:r>
          </a:p>
          <a:p>
            <a:pPr marL="285750" indent="-285750">
              <a:buFont typeface="Arial" panose="020B0604020202020204" pitchFamily="34" charset="0"/>
              <a:buChar char="•"/>
            </a:pPr>
            <a:r>
              <a:rPr lang="en-US" sz="1800" dirty="0">
                <a:latin typeface="Arial Narrow" panose="020B0606020202030204" pitchFamily="34" charset="0"/>
              </a:rPr>
              <a:t>~1995 HL7 V3 claimed to define a world in which point-to-point mapping wouldn't be required. </a:t>
            </a:r>
          </a:p>
          <a:p>
            <a:pPr marL="285750" indent="-285750">
              <a:buFont typeface="Arial" panose="020B0604020202020204" pitchFamily="34" charset="0"/>
              <a:buChar char="•"/>
            </a:pPr>
            <a:r>
              <a:rPr lang="en-US" sz="1800" dirty="0">
                <a:latin typeface="Arial Narrow" panose="020B0606020202030204" pitchFamily="34" charset="0"/>
              </a:rPr>
              <a:t>V3 showed that's not possible and that generally V3 user have use case specific processing</a:t>
            </a:r>
          </a:p>
          <a:p>
            <a:pPr marL="285750" indent="-285750">
              <a:buFont typeface="Arial" panose="020B0604020202020204" pitchFamily="34" charset="0"/>
              <a:buChar char="•"/>
            </a:pPr>
            <a:r>
              <a:rPr lang="en-US" sz="1800" dirty="0">
                <a:latin typeface="Arial Narrow" panose="020B0606020202030204" pitchFamily="34" charset="0"/>
              </a:rPr>
              <a:t>Since ~2010 FHIR </a:t>
            </a:r>
            <a:r>
              <a:rPr lang="en-US" sz="1800" i="1" dirty="0">
                <a:latin typeface="Arial Narrow" panose="020B0606020202030204" pitchFamily="34" charset="0"/>
              </a:rPr>
              <a:t>users have said t</a:t>
            </a:r>
            <a:r>
              <a:rPr lang="en-US" sz="1800" dirty="0">
                <a:latin typeface="Arial Narrow" panose="020B0606020202030204" pitchFamily="34" charset="0"/>
              </a:rPr>
              <a:t>he price of this consistent semantics is too high. </a:t>
            </a:r>
          </a:p>
          <a:p>
            <a:pPr marL="742950" lvl="1" indent="-285750">
              <a:buFont typeface="Arial" panose="020B0604020202020204" pitchFamily="34" charset="0"/>
              <a:buChar char="•"/>
            </a:pPr>
            <a:r>
              <a:rPr lang="en-US" sz="1800" dirty="0">
                <a:latin typeface="Arial Narrow" panose="020B0606020202030204" pitchFamily="34" charset="0"/>
              </a:rPr>
              <a:t>Instead, they wanted ad-hoc wire forms that are close to their domain workflow use cases. </a:t>
            </a:r>
          </a:p>
          <a:p>
            <a:pPr marL="285750" indent="-285750">
              <a:buFont typeface="Arial" panose="020B0604020202020204" pitchFamily="34" charset="0"/>
              <a:buChar char="•"/>
            </a:pPr>
            <a:r>
              <a:rPr lang="en-US" sz="1800" dirty="0">
                <a:latin typeface="Arial Narrow" panose="020B0606020202030204" pitchFamily="34" charset="0"/>
              </a:rPr>
              <a:t>The FHIM team appreciates FHIR’s </a:t>
            </a:r>
            <a:r>
              <a:rPr lang="en-US" sz="1800" u="sng" dirty="0">
                <a:latin typeface="Arial Narrow" panose="020B0606020202030204" pitchFamily="34" charset="0"/>
              </a:rPr>
              <a:t>faster-cheaper</a:t>
            </a:r>
            <a:r>
              <a:rPr lang="en-US" sz="1800" dirty="0">
                <a:latin typeface="Arial Narrow" panose="020B0606020202030204" pitchFamily="34" charset="0"/>
              </a:rPr>
              <a:t> approach when it comes to local workflow; </a:t>
            </a:r>
          </a:p>
          <a:p>
            <a:pPr marL="742950" lvl="1" indent="-285750">
              <a:buFont typeface="Arial" panose="020B0604020202020204" pitchFamily="34" charset="0"/>
              <a:buChar char="•"/>
            </a:pPr>
            <a:r>
              <a:rPr lang="en-US" sz="1800" dirty="0">
                <a:latin typeface="Arial Narrow" panose="020B0606020202030204" pitchFamily="34" charset="0"/>
              </a:rPr>
              <a:t>where, adaptation will always be required. ”</a:t>
            </a:r>
          </a:p>
          <a:p>
            <a:pPr marL="742950" lvl="1" indent="-285750">
              <a:buFont typeface="Arial" panose="020B0604020202020204" pitchFamily="34" charset="0"/>
              <a:buChar char="•"/>
            </a:pPr>
            <a:r>
              <a:rPr lang="en-US" sz="1800" dirty="0">
                <a:latin typeface="Arial Narrow" panose="020B0606020202030204" pitchFamily="34" charset="0"/>
              </a:rPr>
              <a:t>Here, FHIM guidence can still help make more consistent FHIR profiles and extensions. </a:t>
            </a:r>
          </a:p>
          <a:p>
            <a:pPr marL="285750" indent="-285750">
              <a:buFont typeface="Arial" panose="020B0604020202020204" pitchFamily="34" charset="0"/>
              <a:buChar char="•"/>
            </a:pPr>
            <a:r>
              <a:rPr lang="en-US" sz="1800" dirty="0">
                <a:latin typeface="Arial Narrow" panose="020B0606020202030204" pitchFamily="34" charset="0"/>
              </a:rPr>
              <a:t>FHIM has the goal to enable better enterprise and N-HIN interoperability </a:t>
            </a:r>
          </a:p>
          <a:p>
            <a:pPr marL="742950" lvl="1" indent="-285750">
              <a:buFont typeface="Arial" panose="020B0604020202020204" pitchFamily="34" charset="0"/>
              <a:buChar char="•"/>
            </a:pPr>
            <a:r>
              <a:rPr lang="en-US" sz="1800" dirty="0">
                <a:latin typeface="Arial Narrow" panose="020B0606020202030204" pitchFamily="34" charset="0"/>
              </a:rPr>
              <a:t>Supporting read-only access to care management information, such as,</a:t>
            </a:r>
          </a:p>
          <a:p>
            <a:pPr marL="742950" lvl="1" indent="-285750">
              <a:buFont typeface="Arial" panose="020B0604020202020204" pitchFamily="34" charset="0"/>
              <a:buChar char="•"/>
            </a:pPr>
            <a:r>
              <a:rPr lang="en-US" sz="1800" dirty="0">
                <a:latin typeface="Arial Narrow" panose="020B0606020202030204" pitchFamily="34" charset="0"/>
              </a:rPr>
              <a:t>Procedures, Allergies, Medications, Problems, Immunizations, Observations, Results</a:t>
            </a:r>
          </a:p>
          <a:p>
            <a:endParaRPr lang="en-US" sz="1200" b="1" u="sng" dirty="0">
              <a:latin typeface="Arial Narrow" panose="020B0606020202030204" pitchFamily="34" charset="0"/>
            </a:endParaRPr>
          </a:p>
          <a:p>
            <a:pPr marL="342900" indent="-342900">
              <a:spcAft>
                <a:spcPts val="600"/>
              </a:spcAft>
              <a:buFont typeface="Arial" panose="020B0604020202020204" pitchFamily="34" charset="0"/>
              <a:buChar char="•"/>
            </a:pPr>
            <a:endParaRPr lang="en-US" sz="1200" dirty="0">
              <a:latin typeface="Arial Narrow" panose="020B0606020202030204" pitchFamily="34" charset="0"/>
              <a:cs typeface="Calibri" panose="020F0502020204030204" pitchFamily="34" charset="0"/>
            </a:endParaRPr>
          </a:p>
          <a:p>
            <a:endParaRPr lang="en-US" sz="1200" dirty="0">
              <a:latin typeface="Arial Narrow" panose="020B0606020202030204" pitchFamily="34" charset="0"/>
            </a:endParaRPr>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1452281" y="136525"/>
            <a:ext cx="5326891" cy="772159"/>
          </a:xfrm>
        </p:spPr>
        <p:txBody>
          <a:bodyPr>
            <a:normAutofit/>
          </a:bodyPr>
          <a:lstStyle/>
          <a:p>
            <a:r>
              <a:rPr lang="en-US" dirty="0">
                <a:latin typeface="Arial Black" panose="020B0A04020102020204" pitchFamily="34" charset="0"/>
              </a:rPr>
              <a:t>How</a:t>
            </a:r>
            <a:r>
              <a:rPr lang="en-US" dirty="0"/>
              <a:t> should FHIM be used? </a:t>
            </a:r>
          </a:p>
        </p:txBody>
      </p:sp>
      <p:pic>
        <p:nvPicPr>
          <p:cNvPr id="8" name="AchievementUnlocked">
            <a:hlinkClick r:id="" action="ppaction://media"/>
            <a:extLst>
              <a:ext uri="{FF2B5EF4-FFF2-40B4-BE49-F238E27FC236}">
                <a16:creationId xmlns:a16="http://schemas.microsoft.com/office/drawing/2014/main" id="{1CBC6C2F-ACDA-45EC-A283-7140EE1B5E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4919" y="733337"/>
            <a:ext cx="271463" cy="271463"/>
          </a:xfrm>
          <a:prstGeom prst="rect">
            <a:avLst/>
          </a:prstGeom>
        </p:spPr>
      </p:pic>
      <p:sp>
        <p:nvSpPr>
          <p:cNvPr id="9" name="Slide Number Placeholder 2">
            <a:extLst>
              <a:ext uri="{FF2B5EF4-FFF2-40B4-BE49-F238E27FC236}">
                <a16:creationId xmlns:a16="http://schemas.microsoft.com/office/drawing/2014/main" id="{8822DDAE-DE1F-4367-BBBC-CC8F857D3A3E}"/>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4</a:t>
            </a:fld>
            <a:endParaRPr lang="en-US" sz="2000" dirty="0"/>
          </a:p>
        </p:txBody>
      </p:sp>
      <p:sp>
        <p:nvSpPr>
          <p:cNvPr id="10" name="Footer Placeholder 8">
            <a:extLst>
              <a:ext uri="{FF2B5EF4-FFF2-40B4-BE49-F238E27FC236}">
                <a16:creationId xmlns:a16="http://schemas.microsoft.com/office/drawing/2014/main" id="{9422AAB3-75B0-4989-BBE4-F661D893EBA7}"/>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D229AE82-0A20-4BCC-893B-6BC36416B5E8}"/>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3918925604"/>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177668-8BC6-4842-91BF-9E1BE0485876}"/>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5</a:t>
            </a:fld>
            <a:endParaRPr lang="en-US" sz="2000" dirty="0"/>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457200" y="107666"/>
            <a:ext cx="6396715" cy="788293"/>
          </a:xfrm>
        </p:spPr>
        <p:txBody>
          <a:bodyPr>
            <a:normAutofit/>
          </a:bodyPr>
          <a:lstStyle/>
          <a:p>
            <a:r>
              <a:rPr lang="en-US" dirty="0">
                <a:latin typeface="Arial Black" panose="020B0A04020102020204" pitchFamily="34" charset="0"/>
              </a:rPr>
              <a:t>Why</a:t>
            </a:r>
            <a:r>
              <a:rPr lang="en-US" dirty="0"/>
              <a:t> is FHIM Valuable Deep Dive?</a:t>
            </a:r>
          </a:p>
        </p:txBody>
      </p:sp>
      <p:pic>
        <p:nvPicPr>
          <p:cNvPr id="7" name="AchievementUnlocked">
            <a:hlinkClick r:id="" action="ppaction://media"/>
            <a:extLst>
              <a:ext uri="{FF2B5EF4-FFF2-40B4-BE49-F238E27FC236}">
                <a16:creationId xmlns:a16="http://schemas.microsoft.com/office/drawing/2014/main" id="{61B7246C-F5F6-4605-ACCB-FAFD197CEF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4919" y="680154"/>
            <a:ext cx="271463" cy="271463"/>
          </a:xfrm>
          <a:prstGeom prst="rect">
            <a:avLst/>
          </a:prstGeom>
        </p:spPr>
      </p:pic>
      <p:pic>
        <p:nvPicPr>
          <p:cNvPr id="11" name="Picture 10">
            <a:extLst>
              <a:ext uri="{FF2B5EF4-FFF2-40B4-BE49-F238E27FC236}">
                <a16:creationId xmlns:a16="http://schemas.microsoft.com/office/drawing/2014/main" id="{DB01D33B-35D0-4120-B1F3-32813F9E0A8A}"/>
              </a:ext>
            </a:extLst>
          </p:cNvPr>
          <p:cNvPicPr/>
          <p:nvPr/>
        </p:nvPicPr>
        <p:blipFill>
          <a:blip r:embed="rId7"/>
          <a:stretch>
            <a:fillRect/>
          </a:stretch>
        </p:blipFill>
        <p:spPr>
          <a:xfrm>
            <a:off x="0" y="2398681"/>
            <a:ext cx="9144000" cy="3806171"/>
          </a:xfrm>
          <a:prstGeom prst="rect">
            <a:avLst/>
          </a:prstGeom>
        </p:spPr>
      </p:pic>
      <p:sp>
        <p:nvSpPr>
          <p:cNvPr id="13" name="TextBox 12">
            <a:extLst>
              <a:ext uri="{FF2B5EF4-FFF2-40B4-BE49-F238E27FC236}">
                <a16:creationId xmlns:a16="http://schemas.microsoft.com/office/drawing/2014/main" id="{88E23CE1-DD64-436C-80C0-4183EF548BC1}"/>
              </a:ext>
            </a:extLst>
          </p:cNvPr>
          <p:cNvSpPr txBox="1"/>
          <p:nvPr/>
        </p:nvSpPr>
        <p:spPr>
          <a:xfrm>
            <a:off x="0" y="1212850"/>
            <a:ext cx="9144000" cy="707886"/>
          </a:xfrm>
          <a:prstGeom prst="rect">
            <a:avLst/>
          </a:prstGeom>
          <a:noFill/>
        </p:spPr>
        <p:txBody>
          <a:bodyPr wrap="square" rtlCol="0">
            <a:spAutoFit/>
          </a:bodyPr>
          <a:lstStyle/>
          <a:p>
            <a:r>
              <a:rPr lang="en-US" sz="2000" dirty="0">
                <a:latin typeface="Arial Narrow" panose="020B0606020202030204" pitchFamily="34" charset="0"/>
              </a:rPr>
              <a:t>Aligned FHIM, CIMI, SOLOR and EHR-S FM can specify consistent semantically computable-data, across different platforms, which are consistent and requirements traceable. </a:t>
            </a:r>
          </a:p>
        </p:txBody>
      </p:sp>
      <p:sp>
        <p:nvSpPr>
          <p:cNvPr id="10" name="Footer Placeholder 8">
            <a:extLst>
              <a:ext uri="{FF2B5EF4-FFF2-40B4-BE49-F238E27FC236}">
                <a16:creationId xmlns:a16="http://schemas.microsoft.com/office/drawing/2014/main" id="{74F90C13-76A3-4774-AC4A-DF460DECB48A}"/>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2" name="Date Placeholder 7">
            <a:extLst>
              <a:ext uri="{FF2B5EF4-FFF2-40B4-BE49-F238E27FC236}">
                <a16:creationId xmlns:a16="http://schemas.microsoft.com/office/drawing/2014/main" id="{E609607F-B147-4C67-B593-EDE0F3BFE2C2}"/>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2378085727"/>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234156" y="1209692"/>
            <a:ext cx="8775700" cy="5146658"/>
          </a:xfrm>
        </p:spPr>
        <p:txBody>
          <a:bodyPr/>
          <a:lstStyle/>
          <a:p>
            <a:pPr marL="342900" indent="-342900">
              <a:buFont typeface="Arial" panose="020B0604020202020204" pitchFamily="34" charset="0"/>
              <a:buChar char="•"/>
            </a:pPr>
            <a:r>
              <a:rPr lang="en-US" b="1" dirty="0"/>
              <a:t>FHIM GitHub </a:t>
            </a:r>
            <a:r>
              <a:rPr lang="x-none" dirty="0">
                <a:hlinkClick r:id="rId6"/>
              </a:rPr>
              <a:t>https://github. com/FHIMS</a:t>
            </a:r>
            <a:endParaRPr lang="en-US" dirty="0"/>
          </a:p>
          <a:p>
            <a:pPr marL="800100" lvl="1" indent="-342900">
              <a:buFont typeface="Arial" panose="020B0604020202020204" pitchFamily="34" charset="0"/>
              <a:buChar char="•"/>
            </a:pPr>
            <a:r>
              <a:rPr lang="en-US" altLang="en-US" b="1" dirty="0"/>
              <a:t>FHIM Models </a:t>
            </a:r>
            <a:r>
              <a:rPr lang="en-US" altLang="en-US" dirty="0">
                <a:hlinkClick r:id="rId7"/>
              </a:rPr>
              <a:t>https://github. com/FHIMS/FHIM</a:t>
            </a:r>
            <a:r>
              <a:rPr lang="en-US" altLang="en-US" dirty="0"/>
              <a:t> </a:t>
            </a:r>
          </a:p>
          <a:p>
            <a:pPr marL="800100" lvl="1" indent="-342900">
              <a:buFont typeface="Arial" panose="020B0604020202020204" pitchFamily="34" charset="0"/>
              <a:buChar char="•"/>
            </a:pPr>
            <a:r>
              <a:rPr lang="en-US" altLang="en-US" b="1" dirty="0"/>
              <a:t>FHIM Documents </a:t>
            </a:r>
            <a:r>
              <a:rPr lang="en-US" altLang="en-US" dirty="0">
                <a:hlinkClick r:id="rId8"/>
              </a:rPr>
              <a:t>https://github. com/FHIMS/FHIMDocuments</a:t>
            </a:r>
            <a:r>
              <a:rPr lang="en-US" altLang="en-US" dirty="0"/>
              <a:t> </a:t>
            </a:r>
          </a:p>
          <a:p>
            <a:pPr marL="800100" lvl="1" indent="-342900">
              <a:buFont typeface="Arial" panose="020B0604020202020204" pitchFamily="34" charset="0"/>
              <a:buChar char="•"/>
            </a:pPr>
            <a:r>
              <a:rPr lang="en-US" altLang="en-US" b="1" dirty="0"/>
              <a:t>FHIM UI </a:t>
            </a:r>
            <a:r>
              <a:rPr lang="en-US" altLang="en-US" dirty="0">
                <a:hlinkClick r:id="rId9"/>
              </a:rPr>
              <a:t>https://github. com/FHIMS/fhimUI</a:t>
            </a:r>
            <a:r>
              <a:rPr lang="en-US" altLang="en-US" dirty="0"/>
              <a:t> </a:t>
            </a:r>
          </a:p>
          <a:p>
            <a:pPr marL="800100" lvl="1" indent="-342900">
              <a:buFont typeface="Arial" panose="020B0604020202020204" pitchFamily="34" charset="0"/>
              <a:buChar char="•"/>
            </a:pPr>
            <a:r>
              <a:rPr lang="en-US" altLang="en-US" b="1" dirty="0"/>
              <a:t>FHIM Backup</a:t>
            </a:r>
            <a:r>
              <a:rPr lang="en-US" altLang="en-US" dirty="0"/>
              <a:t> </a:t>
            </a:r>
            <a:r>
              <a:rPr lang="en-US" altLang="en-US" dirty="0">
                <a:hlinkClick r:id="rId10"/>
              </a:rPr>
              <a:t>https://github. com/FHIMS/FHIMBackup</a:t>
            </a:r>
            <a:r>
              <a:rPr lang="en-US" altLang="en-US" dirty="0"/>
              <a:t> </a:t>
            </a:r>
          </a:p>
          <a:p>
            <a:pPr marL="342900" indent="-342900">
              <a:buFont typeface="Arial" panose="020B0604020202020204" pitchFamily="34" charset="0"/>
              <a:buChar char="•"/>
            </a:pPr>
            <a:r>
              <a:rPr lang="en-US" altLang="en-US" b="1" dirty="0"/>
              <a:t>FHIM Website </a:t>
            </a:r>
            <a:r>
              <a:rPr lang="en-US" altLang="en-US" dirty="0">
                <a:solidFill>
                  <a:srgbClr val="FF0000"/>
                </a:solidFill>
                <a:hlinkClick r:id="rId11">
                  <a:extLst>
                    <a:ext uri="{A12FA001-AC4F-418D-AE19-62706E023703}">
                      <ahyp:hlinkClr xmlns:ahyp="http://schemas.microsoft.com/office/drawing/2018/hyperlinkcolor" val="tx"/>
                    </a:ext>
                  </a:extLst>
                </a:hlinkClick>
              </a:rPr>
              <a:t>www. FHIMS. org</a:t>
            </a:r>
            <a:r>
              <a:rPr lang="en-US" altLang="en-US" dirty="0">
                <a:solidFill>
                  <a:srgbClr val="FF0000"/>
                </a:solidFill>
              </a:rPr>
              <a:t> </a:t>
            </a:r>
          </a:p>
          <a:p>
            <a:pPr marL="800100" lvl="1" indent="-342900">
              <a:buFont typeface="Arial" panose="020B0604020202020204" pitchFamily="34" charset="0"/>
              <a:buChar char="•"/>
            </a:pPr>
            <a:r>
              <a:rPr lang="en-US" b="1" dirty="0">
                <a:latin typeface="Arial Narrow" panose="020B0606020202030204" pitchFamily="34" charset="0"/>
              </a:rPr>
              <a:t>FHIM Model-Diagrams </a:t>
            </a:r>
            <a:r>
              <a:rPr lang="en-US" dirty="0">
                <a:latin typeface="Arial Narrow" panose="020B0606020202030204" pitchFamily="34" charset="0"/>
                <a:hlinkClick r:id="rId12"/>
              </a:rPr>
              <a:t>http://www. </a:t>
            </a:r>
            <a:r>
              <a:rPr lang="en-US" dirty="0" err="1">
                <a:latin typeface="Arial Narrow" panose="020B0606020202030204" pitchFamily="34" charset="0"/>
                <a:hlinkClick r:id="rId12"/>
              </a:rPr>
              <a:t>fhims</a:t>
            </a:r>
            <a:r>
              <a:rPr lang="en-US" dirty="0">
                <a:latin typeface="Arial Narrow" panose="020B0606020202030204" pitchFamily="34" charset="0"/>
                <a:hlinkClick r:id="rId12"/>
              </a:rPr>
              <a:t>. org/content/420A62FD03B6, root. html</a:t>
            </a:r>
            <a:endParaRPr lang="en-US" dirty="0">
              <a:latin typeface="Arial Narrow" panose="020B0606020202030204" pitchFamily="34" charset="0"/>
            </a:endParaRPr>
          </a:p>
          <a:p>
            <a:pPr marL="800100" lvl="1" indent="-342900">
              <a:buFont typeface="Arial" panose="020B0604020202020204" pitchFamily="34" charset="0"/>
              <a:buChar char="•"/>
            </a:pPr>
            <a:r>
              <a:rPr lang="en-US" b="1" dirty="0">
                <a:latin typeface="Arial Narrow" panose="020B0606020202030204" pitchFamily="34" charset="0"/>
              </a:rPr>
              <a:t>FHIM Fact Sheet </a:t>
            </a:r>
            <a:r>
              <a:rPr lang="en-US" dirty="0">
                <a:solidFill>
                  <a:srgbClr val="FF0000"/>
                </a:solidFill>
                <a:latin typeface="Arial Narrow" panose="020B0606020202030204" pitchFamily="34" charset="0"/>
                <a:hlinkClick r:id="rId13">
                  <a:extLst>
                    <a:ext uri="{A12FA001-AC4F-418D-AE19-62706E023703}">
                      <ahyp:hlinkClr xmlns:ahyp="http://schemas.microsoft.com/office/drawing/2018/hyperlinkcolor" val="tx"/>
                    </a:ext>
                  </a:extLst>
                </a:hlinkClick>
              </a:rPr>
              <a:t>http://www. </a:t>
            </a:r>
            <a:r>
              <a:rPr lang="en-US" dirty="0" err="1">
                <a:solidFill>
                  <a:srgbClr val="FF0000"/>
                </a:solidFill>
                <a:latin typeface="Arial Narrow" panose="020B0606020202030204" pitchFamily="34" charset="0"/>
                <a:hlinkClick r:id="rId13">
                  <a:extLst>
                    <a:ext uri="{A12FA001-AC4F-418D-AE19-62706E023703}">
                      <ahyp:hlinkClr xmlns:ahyp="http://schemas.microsoft.com/office/drawing/2018/hyperlinkcolor" val="tx"/>
                    </a:ext>
                  </a:extLst>
                </a:hlinkClick>
              </a:rPr>
              <a:t>fhims</a:t>
            </a:r>
            <a:r>
              <a:rPr lang="en-US" dirty="0">
                <a:solidFill>
                  <a:srgbClr val="FF0000"/>
                </a:solidFill>
                <a:latin typeface="Arial Narrow" panose="020B0606020202030204" pitchFamily="34" charset="0"/>
                <a:hlinkClick r:id="rId13">
                  <a:extLst>
                    <a:ext uri="{A12FA001-AC4F-418D-AE19-62706E023703}">
                      <ahyp:hlinkClr xmlns:ahyp="http://schemas.microsoft.com/office/drawing/2018/hyperlinkcolor" val="tx"/>
                    </a:ext>
                  </a:extLst>
                </a:hlinkClick>
              </a:rPr>
              <a:t>. org/docs/FHIM, Fact, Sheet. pdf</a:t>
            </a:r>
            <a:r>
              <a:rPr lang="en-US" dirty="0">
                <a:solidFill>
                  <a:srgbClr val="FF0000"/>
                </a:solidFill>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Attributes </a:t>
            </a:r>
            <a:r>
              <a:rPr lang="en-US" dirty="0">
                <a:latin typeface="Arial Narrow" panose="020B0606020202030204" pitchFamily="34" charset="0"/>
                <a:hlinkClick r:id="rId14"/>
              </a:rPr>
              <a:t>http://www. </a:t>
            </a:r>
            <a:r>
              <a:rPr lang="en-US" dirty="0" err="1">
                <a:latin typeface="Arial Narrow" panose="020B0606020202030204" pitchFamily="34" charset="0"/>
                <a:hlinkClick r:id="rId14"/>
              </a:rPr>
              <a:t>fhims</a:t>
            </a:r>
            <a:r>
              <a:rPr lang="en-US" dirty="0">
                <a:latin typeface="Arial Narrow" panose="020B0606020202030204" pitchFamily="34" charset="0"/>
                <a:hlinkClick r:id="rId14"/>
              </a:rPr>
              <a:t>. org/docs/FHIM, </a:t>
            </a:r>
            <a:r>
              <a:rPr lang="en-US" dirty="0" err="1">
                <a:latin typeface="Arial Narrow" panose="020B0606020202030204" pitchFamily="34" charset="0"/>
                <a:hlinkClick r:id="rId14"/>
              </a:rPr>
              <a:t>DataElements</a:t>
            </a:r>
            <a:r>
              <a:rPr lang="en-US" dirty="0">
                <a:latin typeface="Arial Narrow" panose="020B0606020202030204" pitchFamily="34" charset="0"/>
                <a:hlinkClick r:id="rId14"/>
              </a:rPr>
              <a:t>, </a:t>
            </a:r>
            <a:r>
              <a:rPr lang="en-US" dirty="0" err="1">
                <a:latin typeface="Arial Narrow" panose="020B0606020202030204" pitchFamily="34" charset="0"/>
                <a:hlinkClick r:id="rId14"/>
              </a:rPr>
              <a:t>AllClasses</a:t>
            </a:r>
            <a:r>
              <a:rPr lang="en-US" dirty="0">
                <a:latin typeface="Arial Narrow" panose="020B0606020202030204" pitchFamily="34" charset="0"/>
                <a:hlinkClick r:id="rId14"/>
              </a:rPr>
              <a:t>. xlsx</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FAQ </a:t>
            </a:r>
            <a:r>
              <a:rPr lang="en-US" dirty="0">
                <a:latin typeface="Arial Narrow" panose="020B0606020202030204" pitchFamily="34" charset="0"/>
                <a:hlinkClick r:id="rId15"/>
              </a:rPr>
              <a:t>http://www. </a:t>
            </a:r>
            <a:r>
              <a:rPr lang="en-US" dirty="0" err="1">
                <a:latin typeface="Arial Narrow" panose="020B0606020202030204" pitchFamily="34" charset="0"/>
                <a:hlinkClick r:id="rId15"/>
              </a:rPr>
              <a:t>fhims</a:t>
            </a:r>
            <a:r>
              <a:rPr lang="en-US" dirty="0">
                <a:latin typeface="Arial Narrow" panose="020B0606020202030204" pitchFamily="34" charset="0"/>
                <a:hlinkClick r:id="rId15"/>
              </a:rPr>
              <a:t>. org/background. html</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Guidelines </a:t>
            </a:r>
            <a:r>
              <a:rPr lang="en-US" dirty="0">
                <a:latin typeface="Arial Narrow" panose="020B0606020202030204" pitchFamily="34" charset="0"/>
                <a:hlinkClick r:id="rId16"/>
              </a:rPr>
              <a:t>http://www. </a:t>
            </a:r>
            <a:r>
              <a:rPr lang="en-US" dirty="0" err="1">
                <a:latin typeface="Arial Narrow" panose="020B0606020202030204" pitchFamily="34" charset="0"/>
                <a:hlinkClick r:id="rId16"/>
              </a:rPr>
              <a:t>fhims</a:t>
            </a:r>
            <a:r>
              <a:rPr lang="en-US" dirty="0">
                <a:latin typeface="Arial Narrow" panose="020B0606020202030204" pitchFamily="34" charset="0"/>
                <a:hlinkClick r:id="rId16"/>
              </a:rPr>
              <a:t>. org/about. html</a:t>
            </a:r>
            <a:r>
              <a:rPr lang="en-US" dirty="0">
                <a:latin typeface="Arial Narrow" panose="020B0606020202030204" pitchFamily="34" charset="0"/>
              </a:rPr>
              <a:t> </a:t>
            </a:r>
          </a:p>
          <a:p>
            <a:pPr marL="171450" lvl="0" indent="-171450" defTabSz="966612">
              <a:buFont typeface="Arial" panose="020B0604020202020204" pitchFamily="34" charset="0"/>
              <a:buChar char="•"/>
              <a:defRPr/>
            </a:pPr>
            <a:r>
              <a:rPr lang="en-US" b="1" dirty="0"/>
              <a:t>FHIM Training Videos</a:t>
            </a:r>
            <a:r>
              <a:rPr lang="en-US" sz="2000" dirty="0">
                <a:latin typeface="Arial Narrow" panose="020B0606020202030204" pitchFamily="34" charset="0"/>
              </a:rPr>
              <a:t>: </a:t>
            </a:r>
            <a:r>
              <a:rPr lang="en-US" sz="2000" dirty="0">
                <a:latin typeface="Arial Narrow" panose="020B0606020202030204" pitchFamily="34" charset="0"/>
                <a:hlinkClick r:id="rId17"/>
              </a:rPr>
              <a:t>https://www. </a:t>
            </a:r>
            <a:r>
              <a:rPr lang="en-US" sz="2000" dirty="0" err="1">
                <a:latin typeface="Arial Narrow" panose="020B0606020202030204" pitchFamily="34" charset="0"/>
                <a:hlinkClick r:id="rId17"/>
              </a:rPr>
              <a:t>youtube</a:t>
            </a:r>
            <a:r>
              <a:rPr lang="en-US" sz="2000" dirty="0">
                <a:latin typeface="Arial Narrow" panose="020B0606020202030204" pitchFamily="34" charset="0"/>
                <a:hlinkClick r:id="rId17"/>
              </a:rPr>
              <a:t>. com/channel/UCpVPMpQ_A95epsSNUvlvPGQ</a:t>
            </a:r>
            <a:r>
              <a:rPr lang="en-US" sz="2000" dirty="0">
                <a:latin typeface="Arial Narrow" panose="020B0606020202030204" pitchFamily="34" charset="0"/>
              </a:rPr>
              <a:t> </a:t>
            </a:r>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42334" y="0"/>
            <a:ext cx="6811582" cy="952532"/>
          </a:xfrm>
        </p:spPr>
        <p:txBody>
          <a:bodyPr>
            <a:normAutofit fontScale="90000"/>
          </a:bodyPr>
          <a:lstStyle/>
          <a:p>
            <a:r>
              <a:rPr lang="en-US" sz="3600" dirty="0">
                <a:latin typeface="Arial Black" panose="020B0A04020102020204" pitchFamily="34" charset="0"/>
              </a:rPr>
              <a:t>Where</a:t>
            </a:r>
            <a:r>
              <a:rPr lang="en-US" dirty="0">
                <a:latin typeface="Arial Narrow" panose="020B0606020202030204" pitchFamily="34" charset="0"/>
              </a:rPr>
              <a:t> are FHIM’s </a:t>
            </a:r>
            <a:br>
              <a:rPr lang="en-US" dirty="0">
                <a:latin typeface="Arial Narrow" panose="020B0606020202030204" pitchFamily="34" charset="0"/>
              </a:rPr>
            </a:br>
            <a:r>
              <a:rPr lang="en-US" dirty="0">
                <a:latin typeface="Arial Narrow" panose="020B0606020202030204" pitchFamily="34" charset="0"/>
              </a:rPr>
              <a:t>Collaboration Websites?</a:t>
            </a:r>
            <a:endParaRPr lang="en-US" b="0" dirty="0">
              <a:latin typeface="Arial Narrow" panose="020B0606020202030204" pitchFamily="34" charset="0"/>
            </a:endParaRPr>
          </a:p>
        </p:txBody>
      </p:sp>
      <p:pic>
        <p:nvPicPr>
          <p:cNvPr id="8" name="AchievementUnlocked">
            <a:hlinkClick r:id="" action="ppaction://media"/>
            <a:extLst>
              <a:ext uri="{FF2B5EF4-FFF2-40B4-BE49-F238E27FC236}">
                <a16:creationId xmlns:a16="http://schemas.microsoft.com/office/drawing/2014/main" id="{6AF73F06-4B0A-4498-A0E7-B371BDA5DBE3}"/>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474919" y="681069"/>
            <a:ext cx="271463" cy="271463"/>
          </a:xfrm>
          <a:prstGeom prst="rect">
            <a:avLst/>
          </a:prstGeom>
        </p:spPr>
      </p:pic>
      <p:sp>
        <p:nvSpPr>
          <p:cNvPr id="10" name="Slide Number Placeholder 2">
            <a:extLst>
              <a:ext uri="{FF2B5EF4-FFF2-40B4-BE49-F238E27FC236}">
                <a16:creationId xmlns:a16="http://schemas.microsoft.com/office/drawing/2014/main" id="{7BBCADDE-BB52-4B8B-9245-9DCF346AF7AB}"/>
              </a:ext>
            </a:extLst>
          </p:cNvPr>
          <p:cNvSpPr>
            <a:spLocks noGrp="1"/>
          </p:cNvSpPr>
          <p:nvPr>
            <p:ph type="sldNum" sz="quarter" idx="12"/>
          </p:nvPr>
        </p:nvSpPr>
        <p:spPr>
          <a:xfrm>
            <a:off x="8310614" y="18678"/>
            <a:ext cx="514603" cy="442716"/>
          </a:xfrm>
        </p:spPr>
        <p:txBody>
          <a:bodyPr/>
          <a:lstStyle/>
          <a:p>
            <a:fld id="{F8059506-D6B1-B842-AAB5-13291BE98BD7}" type="slidenum">
              <a:rPr lang="en-US" sz="2000" smtClean="0"/>
              <a:pPr/>
              <a:t>6</a:t>
            </a:fld>
            <a:endParaRPr lang="en-US" sz="2000" dirty="0"/>
          </a:p>
        </p:txBody>
      </p:sp>
    </p:spTree>
    <p:extLst>
      <p:ext uri="{BB962C8B-B14F-4D97-AF65-F5344CB8AC3E}">
        <p14:creationId xmlns:p14="http://schemas.microsoft.com/office/powerpoint/2010/main" val="3115738640"/>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332411"/>
            <a:ext cx="8953500" cy="4805845"/>
          </a:xfrm>
        </p:spPr>
        <p:txBody>
          <a:bodyPr/>
          <a:lstStyle/>
          <a:p>
            <a:pPr>
              <a:spcBef>
                <a:spcPts val="600"/>
              </a:spcBef>
              <a:spcAft>
                <a:spcPts val="600"/>
              </a:spcAft>
            </a:pPr>
            <a:r>
              <a:rPr lang="en-US" sz="2000" b="1" dirty="0">
                <a:latin typeface="Arial Narrow" panose="020B0606020202030204" pitchFamily="34" charset="0"/>
              </a:rPr>
              <a:t>OS/ONC Contracting Manager: </a:t>
            </a:r>
            <a:r>
              <a:rPr lang="en-US" sz="2000" dirty="0">
                <a:latin typeface="Arial Narrow" panose="020B0606020202030204" pitchFamily="34" charset="0"/>
                <a:cs typeface="Calibri" panose="020F0502020204030204" pitchFamily="34" charset="0"/>
                <a:hlinkClick r:id="rId6"/>
              </a:rPr>
              <a:t>Sherilyn. </a:t>
            </a:r>
            <a:r>
              <a:rPr lang="en-US" sz="2000" dirty="0" err="1">
                <a:latin typeface="Arial Narrow" panose="020B0606020202030204" pitchFamily="34" charset="0"/>
                <a:cs typeface="Calibri" panose="020F0502020204030204" pitchFamily="34" charset="0"/>
                <a:hlinkClick r:id="rId6"/>
              </a:rPr>
              <a:t>Pruitt@hhs</a:t>
            </a:r>
            <a:r>
              <a:rPr lang="en-US" sz="2000" dirty="0">
                <a:latin typeface="Arial Narrow" panose="020B0606020202030204" pitchFamily="34" charset="0"/>
                <a:cs typeface="Calibri" panose="020F0502020204030204" pitchFamily="34" charset="0"/>
                <a:hlinkClick r:id="rId6"/>
              </a:rPr>
              <a:t>. 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OS/ONC Technical Manager</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7"/>
              </a:rPr>
              <a:t>Avinash. </a:t>
            </a:r>
            <a:r>
              <a:rPr lang="en-US" sz="2000" dirty="0" err="1">
                <a:latin typeface="Arial Narrow" panose="020B0606020202030204" pitchFamily="34" charset="0"/>
                <a:cs typeface="Calibri" panose="020F0502020204030204" pitchFamily="34" charset="0"/>
                <a:hlinkClick r:id="rId7"/>
              </a:rPr>
              <a:t>Shanbhag@hhs</a:t>
            </a:r>
            <a:r>
              <a:rPr lang="en-US" sz="2000" dirty="0">
                <a:latin typeface="Arial Narrow" panose="020B0606020202030204" pitchFamily="34" charset="0"/>
                <a:cs typeface="Calibri" panose="020F0502020204030204" pitchFamily="34" charset="0"/>
                <a:hlinkClick r:id="rId7"/>
              </a:rPr>
              <a:t>. 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Project Manager</a:t>
            </a:r>
            <a:r>
              <a:rPr lang="en-US" sz="2000" dirty="0">
                <a:latin typeface="Arial Narrow" panose="020B0606020202030204" pitchFamily="34" charset="0"/>
                <a:cs typeface="Calibri" panose="020F0502020204030204" pitchFamily="34" charset="0"/>
              </a:rPr>
              <a:t>: 'Steven Wagner’ </a:t>
            </a:r>
            <a:r>
              <a:rPr lang="en-US" sz="2000" dirty="0" err="1">
                <a:latin typeface="Arial Narrow" panose="020B0606020202030204" pitchFamily="34" charset="0"/>
                <a:cs typeface="Calibri" panose="020F0502020204030204" pitchFamily="34" charset="0"/>
                <a:hlinkClick r:id="rId8"/>
              </a:rPr>
              <a:t>SWagner@Apprioinc</a:t>
            </a:r>
            <a:r>
              <a:rPr lang="en-US" sz="2000" dirty="0">
                <a:latin typeface="Arial Narrow" panose="020B0606020202030204" pitchFamily="34" charset="0"/>
                <a:cs typeface="Calibri" panose="020F0502020204030204" pitchFamily="34" charset="0"/>
                <a:hlinkClick r:id="rId8"/>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Modelling SME-Facilitator</a:t>
            </a:r>
            <a:r>
              <a:rPr lang="en-US" sz="2000" dirty="0">
                <a:latin typeface="Arial Narrow" panose="020B0606020202030204" pitchFamily="34" charset="0"/>
                <a:cs typeface="Calibri" panose="020F0502020204030204" pitchFamily="34" charset="0"/>
              </a:rPr>
              <a:t>: ‘Stephen Hufnagel’ </a:t>
            </a:r>
            <a:r>
              <a:rPr lang="en-US" sz="2000" dirty="0" err="1">
                <a:latin typeface="Arial Narrow" panose="020B0606020202030204" pitchFamily="34" charset="0"/>
                <a:cs typeface="Calibri" panose="020F0502020204030204" pitchFamily="34" charset="0"/>
                <a:hlinkClick r:id="rId9"/>
              </a:rPr>
              <a:t>Shufnagel@apprioinc</a:t>
            </a:r>
            <a:r>
              <a:rPr lang="en-US" sz="2000" dirty="0">
                <a:latin typeface="Arial Narrow" panose="020B0606020202030204" pitchFamily="34" charset="0"/>
                <a:cs typeface="Calibri" panose="020F0502020204030204" pitchFamily="34" charset="0"/>
                <a:hlinkClick r:id="rId9"/>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Modelling Lead</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10"/>
              </a:rPr>
              <a:t>Galen. </a:t>
            </a:r>
            <a:r>
              <a:rPr lang="en-US" sz="2000" dirty="0" err="1">
                <a:latin typeface="Arial Narrow" panose="020B0606020202030204" pitchFamily="34" charset="0"/>
                <a:cs typeface="Calibri" panose="020F0502020204030204" pitchFamily="34" charset="0"/>
                <a:hlinkClick r:id="rId10"/>
              </a:rPr>
              <a:t>Mulrooney@JPSys</a:t>
            </a:r>
            <a:r>
              <a:rPr lang="en-US" sz="2000" dirty="0">
                <a:latin typeface="Arial Narrow" panose="020B0606020202030204" pitchFamily="34" charset="0"/>
                <a:cs typeface="Calibri" panose="020F0502020204030204" pitchFamily="34" charset="0"/>
                <a:hlinkClick r:id="rId10"/>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Vocabulary Lead</a:t>
            </a:r>
            <a:r>
              <a:rPr lang="en-US" sz="2000" dirty="0">
                <a:latin typeface="Arial Narrow" panose="020B0606020202030204" pitchFamily="34" charset="0"/>
              </a:rPr>
              <a:t>: </a:t>
            </a:r>
            <a:r>
              <a:rPr lang="en-US" sz="2000" dirty="0">
                <a:latin typeface="Arial Narrow" panose="020B0606020202030204" pitchFamily="34" charset="0"/>
                <a:hlinkClick r:id="rId11"/>
              </a:rPr>
              <a:t>Jay. </a:t>
            </a:r>
            <a:r>
              <a:rPr lang="en-US" sz="2000" dirty="0" err="1">
                <a:latin typeface="Arial Narrow" panose="020B0606020202030204" pitchFamily="34" charset="0"/>
                <a:hlinkClick r:id="rId11"/>
              </a:rPr>
              <a:t>Lyle@JPSys</a:t>
            </a:r>
            <a:r>
              <a:rPr lang="en-US" sz="2000" dirty="0">
                <a:latin typeface="Arial Narrow" panose="020B0606020202030204" pitchFamily="34" charset="0"/>
                <a:hlinkClick r:id="rId11"/>
              </a:rPr>
              <a:t>. com</a:t>
            </a:r>
            <a:r>
              <a:rPr lang="en-US" sz="2000" dirty="0">
                <a:latin typeface="Arial Narrow" panose="020B0606020202030204" pitchFamily="34" charset="0"/>
              </a:rPr>
              <a:t> </a:t>
            </a:r>
            <a:endParaRPr lang="en-US" sz="2000" dirty="0">
              <a:latin typeface="Arial Narrow" panose="020B0606020202030204" pitchFamily="34" charset="0"/>
              <a:cs typeface="Calibri" panose="020F0502020204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Tooling SME</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12"/>
              </a:rPr>
              <a:t>Sean. </a:t>
            </a:r>
            <a:r>
              <a:rPr lang="en-US" sz="2000" dirty="0" err="1">
                <a:latin typeface="Arial Narrow" panose="020B0606020202030204" pitchFamily="34" charset="0"/>
                <a:cs typeface="Calibri" panose="020F0502020204030204" pitchFamily="34" charset="0"/>
                <a:hlinkClick r:id="rId12"/>
              </a:rPr>
              <a:t>Muir@jkmsoftware</a:t>
            </a:r>
            <a:r>
              <a:rPr lang="en-US" sz="2000" dirty="0">
                <a:latin typeface="Arial Narrow" panose="020B0606020202030204" pitchFamily="34" charset="0"/>
                <a:cs typeface="Calibri" panose="020F0502020204030204" pitchFamily="34" charset="0"/>
                <a:hlinkClick r:id="rId12"/>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Clinical SME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'Robert McClure MD' </a:t>
            </a:r>
            <a:r>
              <a:rPr lang="en-US" sz="2000" dirty="0" err="1">
                <a:latin typeface="Arial Narrow" panose="020B0606020202030204" pitchFamily="34" charset="0"/>
                <a:cs typeface="Calibri" panose="020F0502020204030204" pitchFamily="34" charset="0"/>
                <a:hlinkClick r:id="rId13"/>
              </a:rPr>
              <a:t>rmcclure@mdpartners</a:t>
            </a:r>
            <a:r>
              <a:rPr lang="en-US" sz="2000" dirty="0">
                <a:latin typeface="Arial Narrow" panose="020B0606020202030204" pitchFamily="34" charset="0"/>
                <a:cs typeface="Calibri" panose="020F0502020204030204" pitchFamily="34" charset="0"/>
                <a:hlinkClick r:id="rId13"/>
              </a:rPr>
              <a:t>. com</a:t>
            </a:r>
            <a:endParaRPr lang="en-US" sz="2000" dirty="0">
              <a:latin typeface="Arial Narrow" panose="020B0606020202030204" pitchFamily="34" charset="0"/>
              <a:cs typeface="Calibri" panose="020F0502020204030204" pitchFamily="34" charset="0"/>
            </a:endParaRPr>
          </a:p>
          <a:p>
            <a:pPr>
              <a:spcBef>
                <a:spcPts val="600"/>
              </a:spcBef>
              <a:spcAft>
                <a:spcPts val="600"/>
              </a:spcAft>
            </a:pPr>
            <a:r>
              <a:rPr lang="en-US" sz="2000" b="1" dirty="0">
                <a:latin typeface="Arial Narrow" panose="020B0606020202030204" pitchFamily="34" charset="0"/>
                <a:cs typeface="Calibri" panose="020F0502020204030204" pitchFamily="34" charset="0"/>
              </a:rPr>
              <a:t>FHA PM Representative</a:t>
            </a:r>
            <a:r>
              <a:rPr lang="en-US" sz="2000" dirty="0">
                <a:latin typeface="Arial Narrow" panose="020B0606020202030204" pitchFamily="34" charset="0"/>
                <a:cs typeface="Calibri" panose="020F0502020204030204" pitchFamily="34" charset="0"/>
              </a:rPr>
              <a:t>: 'Cait Ryan' </a:t>
            </a:r>
            <a:r>
              <a:rPr lang="en-US" sz="2000" dirty="0" err="1">
                <a:latin typeface="Arial Narrow" panose="020B0606020202030204" pitchFamily="34" charset="0"/>
                <a:cs typeface="Calibri" panose="020F0502020204030204" pitchFamily="34" charset="0"/>
                <a:hlinkClick r:id="rId14"/>
              </a:rPr>
              <a:t>cryan@irishealthsolutions</a:t>
            </a:r>
            <a:r>
              <a:rPr lang="en-US" sz="2000" dirty="0">
                <a:latin typeface="Arial Narrow" panose="020B0606020202030204" pitchFamily="34" charset="0"/>
                <a:cs typeface="Calibri" panose="020F0502020204030204" pitchFamily="34" charset="0"/>
                <a:hlinkClick r:id="rId14"/>
              </a:rPr>
              <a:t>. 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Bef>
                <a:spcPts val="600"/>
              </a:spcBef>
              <a:spcAft>
                <a:spcPts val="600"/>
              </a:spcAft>
            </a:pPr>
            <a:r>
              <a:rPr lang="en-US" sz="2000" b="1" dirty="0">
                <a:latin typeface="Arial Narrow" panose="020B0606020202030204" pitchFamily="34" charset="0"/>
              </a:rPr>
              <a:t>FHA NIEM Representative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'Brian Handspicker' </a:t>
            </a:r>
            <a:r>
              <a:rPr lang="en-US" sz="2000" dirty="0" err="1">
                <a:latin typeface="Arial Narrow" panose="020B0606020202030204" pitchFamily="34" charset="0"/>
                <a:cs typeface="Calibri" panose="020F0502020204030204" pitchFamily="34" charset="0"/>
                <a:hlinkClick r:id="rId15"/>
              </a:rPr>
              <a:t>bhandspicker@irishealthsolutions</a:t>
            </a:r>
            <a:r>
              <a:rPr lang="en-US" sz="2000" dirty="0">
                <a:latin typeface="Arial Narrow" panose="020B0606020202030204" pitchFamily="34" charset="0"/>
                <a:cs typeface="Calibri" panose="020F0502020204030204" pitchFamily="34" charset="0"/>
                <a:hlinkClick r:id="rId15"/>
              </a:rPr>
              <a:t>. com</a:t>
            </a:r>
            <a:r>
              <a:rPr lang="en-US" sz="2000" dirty="0">
                <a:latin typeface="Arial Narrow" panose="020B0606020202030204" pitchFamily="34" charset="0"/>
                <a:cs typeface="Calibri" panose="020F0502020204030204" pitchFamily="34" charset="0"/>
              </a:rPr>
              <a:t> </a:t>
            </a:r>
            <a:endParaRPr lang="en-US" sz="2800"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25556" y="18678"/>
            <a:ext cx="491436" cy="365125"/>
          </a:xfrm>
        </p:spPr>
        <p:txBody>
          <a:bodyPr/>
          <a:lstStyle/>
          <a:p>
            <a:fld id="{F8059506-D6B1-B842-AAB5-13291BE98BD7}" type="slidenum">
              <a:rPr lang="en-US" sz="2000" smtClean="0"/>
              <a:pPr/>
              <a:t>7</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457200" y="33096"/>
            <a:ext cx="6396715" cy="960450"/>
          </a:xfrm>
        </p:spPr>
        <p:txBody>
          <a:bodyPr>
            <a:normAutofit fontScale="90000"/>
          </a:bodyPr>
          <a:lstStyle/>
          <a:p>
            <a:r>
              <a:rPr lang="en-US" sz="3600" dirty="0">
                <a:latin typeface="Arial Black" panose="020B0A04020102020204" pitchFamily="34" charset="0"/>
              </a:rPr>
              <a:t>Who</a:t>
            </a:r>
            <a:r>
              <a:rPr lang="en-US" dirty="0"/>
              <a:t>’s on the FHIM Team? </a:t>
            </a:r>
            <a:br>
              <a:rPr lang="en-US" dirty="0"/>
            </a:br>
            <a:r>
              <a:rPr lang="en-US" dirty="0"/>
              <a:t>Deep Dive</a:t>
            </a:r>
          </a:p>
        </p:txBody>
      </p:sp>
      <p:pic>
        <p:nvPicPr>
          <p:cNvPr id="8" name="AchievementUnlocked">
            <a:hlinkClick r:id="" action="ppaction://media"/>
            <a:extLst>
              <a:ext uri="{FF2B5EF4-FFF2-40B4-BE49-F238E27FC236}">
                <a16:creationId xmlns:a16="http://schemas.microsoft.com/office/drawing/2014/main" id="{82F99C78-44E5-4DE7-9A4E-747F52D113BB}"/>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474919" y="681069"/>
            <a:ext cx="271463" cy="271463"/>
          </a:xfrm>
          <a:prstGeom prst="rect">
            <a:avLst/>
          </a:prstGeom>
        </p:spPr>
      </p:pic>
      <p:sp>
        <p:nvSpPr>
          <p:cNvPr id="10" name="Footer Placeholder 8">
            <a:extLst>
              <a:ext uri="{FF2B5EF4-FFF2-40B4-BE49-F238E27FC236}">
                <a16:creationId xmlns:a16="http://schemas.microsoft.com/office/drawing/2014/main" id="{00BA590F-EED5-4A2E-BEFD-5C4549E7BCCE}"/>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283F7644-63A2-4565-BB7B-05AF5527CBAE}"/>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3444096714"/>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8</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fontScale="90000"/>
          </a:bodyPr>
          <a:lstStyle/>
          <a:p>
            <a:r>
              <a:rPr lang="en-US" dirty="0"/>
              <a:t>FHIM in a Nutshell …</a:t>
            </a:r>
            <a:br>
              <a:rPr lang="en-US" dirty="0"/>
            </a:br>
            <a:r>
              <a:rPr lang="en-US" dirty="0"/>
              <a:t>FHIM-HIE Rosetta Stone Analogy</a:t>
            </a:r>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3941" y="613585"/>
            <a:ext cx="271463" cy="271463"/>
          </a:xfrm>
          <a:prstGeom prst="rect">
            <a:avLst/>
          </a:prstGeom>
        </p:spPr>
      </p:pic>
      <p:pic>
        <p:nvPicPr>
          <p:cNvPr id="7" name="Picture 6">
            <a:extLst>
              <a:ext uri="{FF2B5EF4-FFF2-40B4-BE49-F238E27FC236}">
                <a16:creationId xmlns:a16="http://schemas.microsoft.com/office/drawing/2014/main" id="{D9BD3893-A405-4399-9347-3506792CACE8}"/>
              </a:ext>
            </a:extLst>
          </p:cNvPr>
          <p:cNvPicPr>
            <a:picLocks noChangeAspect="1"/>
          </p:cNvPicPr>
          <p:nvPr/>
        </p:nvPicPr>
        <p:blipFill>
          <a:blip r:embed="rId7"/>
          <a:stretch>
            <a:fillRect/>
          </a:stretch>
        </p:blipFill>
        <p:spPr>
          <a:xfrm>
            <a:off x="367006" y="1078523"/>
            <a:ext cx="6325461" cy="5158154"/>
          </a:xfrm>
          <a:prstGeom prst="rect">
            <a:avLst/>
          </a:prstGeom>
        </p:spPr>
      </p:pic>
      <p:sp>
        <p:nvSpPr>
          <p:cNvPr id="10" name="Footer Placeholder 8">
            <a:extLst>
              <a:ext uri="{FF2B5EF4-FFF2-40B4-BE49-F238E27FC236}">
                <a16:creationId xmlns:a16="http://schemas.microsoft.com/office/drawing/2014/main" id="{FF6CB4E1-7952-4E30-B065-9E371E84D03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E3EE987A-3400-48C0-A50D-1F67C99EFCE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spTree>
    <p:extLst>
      <p:ext uri="{BB962C8B-B14F-4D97-AF65-F5344CB8AC3E}">
        <p14:creationId xmlns:p14="http://schemas.microsoft.com/office/powerpoint/2010/main" val="1065692441"/>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544010" y="25265"/>
            <a:ext cx="6309905" cy="924954"/>
          </a:xfrm>
        </p:spPr>
        <p:txBody>
          <a:bodyPr>
            <a:normAutofit/>
          </a:bodyPr>
          <a:lstStyle/>
          <a:p>
            <a:r>
              <a:rPr lang="en-US" dirty="0"/>
              <a:t>FHIM </a:t>
            </a:r>
            <a:r>
              <a:rPr lang="en-US"/>
              <a:t>on FHIR</a:t>
            </a:r>
            <a:endParaRPr lang="en-US" dirty="0"/>
          </a:p>
        </p:txBody>
      </p:sp>
      <p:sp>
        <p:nvSpPr>
          <p:cNvPr id="9" name="TextBox 8">
            <a:extLst>
              <a:ext uri="{FF2B5EF4-FFF2-40B4-BE49-F238E27FC236}">
                <a16:creationId xmlns:a16="http://schemas.microsoft.com/office/drawing/2014/main" id="{9A94EE8C-8FB5-497A-A982-ABF3435ABB1B}"/>
              </a:ext>
            </a:extLst>
          </p:cNvPr>
          <p:cNvSpPr txBox="1"/>
          <p:nvPr/>
        </p:nvSpPr>
        <p:spPr>
          <a:xfrm>
            <a:off x="28101" y="5212153"/>
            <a:ext cx="9115898" cy="1015663"/>
          </a:xfrm>
          <a:prstGeom prst="rect">
            <a:avLst/>
          </a:prstGeom>
          <a:solidFill>
            <a:schemeClr val="bg1"/>
          </a:solidFill>
        </p:spPr>
        <p:txBody>
          <a:bodyPr wrap="square" rtlCol="0">
            <a:spAutoFit/>
          </a:bodyPr>
          <a:lstStyle/>
          <a:p>
            <a:pPr algn="ctr"/>
            <a:r>
              <a:rPr lang="en-US" sz="2000" b="1" dirty="0"/>
              <a:t>Clinical Goal</a:t>
            </a:r>
            <a:r>
              <a:rPr lang="en-US" sz="2000" b="1" dirty="0">
                <a:latin typeface="Arial Narrow" panose="020B0606020202030204" pitchFamily="34" charset="0"/>
              </a:rPr>
              <a:t>: </a:t>
            </a:r>
            <a:r>
              <a:rPr lang="en-US" sz="2000" dirty="0">
                <a:latin typeface="Arial Narrow" panose="020B0606020202030204" pitchFamily="34" charset="0"/>
              </a:rPr>
              <a:t>Improved quality of life. </a:t>
            </a:r>
            <a:r>
              <a:rPr lang="en-US" sz="2000" b="1" dirty="0"/>
              <a:t>Technical Objective: </a:t>
            </a:r>
            <a:r>
              <a:rPr lang="en-US" sz="2000" dirty="0">
                <a:latin typeface="Arial Narrow" panose="020B0606020202030204" pitchFamily="34" charset="0"/>
              </a:rPr>
              <a:t>Patient Safety, Quality of Care, Lower Cost value proposition from well-tested reusable </a:t>
            </a:r>
            <a:r>
              <a:rPr lang="en-US" sz="2000" b="1" dirty="0">
                <a:latin typeface="Arial Narrow" panose="020B0606020202030204" pitchFamily="34" charset="0"/>
              </a:rPr>
              <a:t>FHIR</a:t>
            </a:r>
            <a:r>
              <a:rPr lang="en-US" sz="2000" dirty="0">
                <a:latin typeface="Arial Narrow" panose="020B0606020202030204" pitchFamily="34" charset="0"/>
              </a:rPr>
              <a:t> APIs, SOA components and services, which use </a:t>
            </a:r>
            <a:r>
              <a:rPr lang="en-US" sz="2000" b="1" dirty="0">
                <a:latin typeface="Arial Narrow" panose="020B0606020202030204" pitchFamily="34" charset="0"/>
              </a:rPr>
              <a:t>FHIM</a:t>
            </a:r>
            <a:r>
              <a:rPr lang="en-US" sz="2000" dirty="0">
                <a:latin typeface="Arial Narrow" panose="020B0606020202030204" pitchFamily="34" charset="0"/>
              </a:rPr>
              <a:t> to make FHIR consistent and requirements traceable. </a:t>
            </a:r>
          </a:p>
        </p:txBody>
      </p:sp>
      <p:pic>
        <p:nvPicPr>
          <p:cNvPr id="14" name="Picture 5" descr="Image result for fhir">
            <a:hlinkClick r:id="rId6"/>
            <a:extLst>
              <a:ext uri="{FF2B5EF4-FFF2-40B4-BE49-F238E27FC236}">
                <a16:creationId xmlns:a16="http://schemas.microsoft.com/office/drawing/2014/main" id="{24C5490A-E527-4762-9E6F-FEAE3DA2FD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8" y="2446233"/>
            <a:ext cx="4531887" cy="27191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DA167EC-0956-4476-9371-78C01B5A2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7531" y="2497689"/>
            <a:ext cx="4032738" cy="2616221"/>
          </a:xfrm>
          <a:prstGeom prst="rect">
            <a:avLst/>
          </a:prstGeom>
        </p:spPr>
      </p:pic>
      <p:pic>
        <p:nvPicPr>
          <p:cNvPr id="12" name="Picture 3" descr="Image result for fhir">
            <a:hlinkClick r:id="rId9"/>
            <a:extLst>
              <a:ext uri="{FF2B5EF4-FFF2-40B4-BE49-F238E27FC236}">
                <a16:creationId xmlns:a16="http://schemas.microsoft.com/office/drawing/2014/main" id="{CC114E0A-A757-4511-8301-A133E68A42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4409" y="1062779"/>
            <a:ext cx="3362325" cy="13620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a:xfrm>
            <a:off x="8349540" y="18678"/>
            <a:ext cx="360266" cy="365125"/>
          </a:xfrm>
        </p:spPr>
        <p:txBody>
          <a:bodyPr/>
          <a:lstStyle/>
          <a:p>
            <a:fld id="{F8059506-D6B1-B842-AAB5-13291BE98BD7}" type="slidenum">
              <a:rPr lang="en-US" sz="2000" smtClean="0"/>
              <a:pPr/>
              <a:t>9</a:t>
            </a:fld>
            <a:endParaRPr lang="en-US" sz="2000" dirty="0"/>
          </a:p>
        </p:txBody>
      </p:sp>
      <p:pic>
        <p:nvPicPr>
          <p:cNvPr id="13" name="AchievementUnlocked">
            <a:hlinkClick r:id="" action="ppaction://media"/>
            <a:extLst>
              <a:ext uri="{FF2B5EF4-FFF2-40B4-BE49-F238E27FC236}">
                <a16:creationId xmlns:a16="http://schemas.microsoft.com/office/drawing/2014/main" id="{875D6958-2505-43A0-95CC-A27D100F91E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93941" y="613585"/>
            <a:ext cx="271463" cy="271463"/>
          </a:xfrm>
          <a:prstGeom prst="rect">
            <a:avLst/>
          </a:prstGeom>
        </p:spPr>
      </p:pic>
      <p:sp>
        <p:nvSpPr>
          <p:cNvPr id="10" name="Footer Placeholder 8">
            <a:extLst>
              <a:ext uri="{FF2B5EF4-FFF2-40B4-BE49-F238E27FC236}">
                <a16:creationId xmlns:a16="http://schemas.microsoft.com/office/drawing/2014/main" id="{FF6CB4E1-7952-4E30-B065-9E371E84D03C}"/>
              </a:ext>
            </a:extLst>
          </p:cNvPr>
          <p:cNvSpPr>
            <a:spLocks noGrp="1"/>
          </p:cNvSpPr>
          <p:nvPr>
            <p:ph type="ftr" sz="quarter" idx="11"/>
          </p:nvPr>
        </p:nvSpPr>
        <p:spPr>
          <a:xfrm>
            <a:off x="0" y="6356350"/>
            <a:ext cx="9143999" cy="365125"/>
          </a:xfrm>
        </p:spPr>
        <p:txBody>
          <a:bodyPr/>
          <a:lstStyle/>
          <a:p>
            <a:pPr algn="ctr"/>
            <a:r>
              <a:rPr lang="en-US" dirty="0"/>
              <a:t>Federal Health Information Model (FHIM) Training</a:t>
            </a:r>
          </a:p>
        </p:txBody>
      </p:sp>
      <p:sp>
        <p:nvSpPr>
          <p:cNvPr id="11" name="Date Placeholder 7">
            <a:extLst>
              <a:ext uri="{FF2B5EF4-FFF2-40B4-BE49-F238E27FC236}">
                <a16:creationId xmlns:a16="http://schemas.microsoft.com/office/drawing/2014/main" id="{E3EE987A-3400-48C0-A50D-1F67C99EFCE9}"/>
              </a:ext>
            </a:extLst>
          </p:cNvPr>
          <p:cNvSpPr>
            <a:spLocks noGrp="1"/>
          </p:cNvSpPr>
          <p:nvPr>
            <p:ph type="dt" sz="half" idx="10"/>
          </p:nvPr>
        </p:nvSpPr>
        <p:spPr>
          <a:xfrm>
            <a:off x="43731" y="6356350"/>
            <a:ext cx="2133600" cy="365125"/>
          </a:xfrm>
        </p:spPr>
        <p:txBody>
          <a:bodyPr/>
          <a:lstStyle/>
          <a:p>
            <a:fld id="{EB93611C-11AB-4317-A0CD-9936A2935518}" type="datetime4">
              <a:rPr lang="en-US" smtClean="0"/>
              <a:t>August 15, 2019</a:t>
            </a:fld>
            <a:endParaRPr lang="en-US" dirty="0"/>
          </a:p>
        </p:txBody>
      </p:sp>
      <p:pic>
        <p:nvPicPr>
          <p:cNvPr id="8" name="Picture 7">
            <a:extLst>
              <a:ext uri="{FF2B5EF4-FFF2-40B4-BE49-F238E27FC236}">
                <a16:creationId xmlns:a16="http://schemas.microsoft.com/office/drawing/2014/main" id="{DE039B88-C11E-4864-8C84-63413DE35244}"/>
              </a:ext>
            </a:extLst>
          </p:cNvPr>
          <p:cNvPicPr>
            <a:picLocks noChangeAspect="1"/>
          </p:cNvPicPr>
          <p:nvPr/>
        </p:nvPicPr>
        <p:blipFill>
          <a:blip r:embed="rId12"/>
          <a:stretch>
            <a:fillRect/>
          </a:stretch>
        </p:blipFill>
        <p:spPr>
          <a:xfrm>
            <a:off x="1611" y="997007"/>
            <a:ext cx="9068030" cy="5121156"/>
          </a:xfrm>
          <a:prstGeom prst="rect">
            <a:avLst/>
          </a:prstGeom>
        </p:spPr>
      </p:pic>
      <p:grpSp>
        <p:nvGrpSpPr>
          <p:cNvPr id="30" name="Group 29">
            <a:extLst>
              <a:ext uri="{FF2B5EF4-FFF2-40B4-BE49-F238E27FC236}">
                <a16:creationId xmlns:a16="http://schemas.microsoft.com/office/drawing/2014/main" id="{CC1C8F9F-E172-4079-98CD-8C474E4075C3}"/>
              </a:ext>
            </a:extLst>
          </p:cNvPr>
          <p:cNvGrpSpPr/>
          <p:nvPr/>
        </p:nvGrpSpPr>
        <p:grpSpPr>
          <a:xfrm>
            <a:off x="-50539" y="1029452"/>
            <a:ext cx="9147404" cy="5181636"/>
            <a:chOff x="-22258" y="1078004"/>
            <a:chExt cx="9147404" cy="5181636"/>
          </a:xfrm>
        </p:grpSpPr>
        <p:sp>
          <p:nvSpPr>
            <p:cNvPr id="7" name="Rectangle 6">
              <a:extLst>
                <a:ext uri="{FF2B5EF4-FFF2-40B4-BE49-F238E27FC236}">
                  <a16:creationId xmlns:a16="http://schemas.microsoft.com/office/drawing/2014/main" id="{3ED2716A-8898-4424-B34E-00E3D3EE1C0C}"/>
                </a:ext>
              </a:extLst>
            </p:cNvPr>
            <p:cNvSpPr/>
            <p:nvPr/>
          </p:nvSpPr>
          <p:spPr>
            <a:xfrm>
              <a:off x="-18854" y="1078004"/>
              <a:ext cx="9144000" cy="51816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E17BC1-680D-4C29-ACED-FCCB774185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258" y="1172257"/>
              <a:ext cx="6118009" cy="4534098"/>
            </a:xfrm>
            <a:prstGeom prst="rect">
              <a:avLst/>
            </a:prstGeom>
          </p:spPr>
        </p:pic>
        <p:sp>
          <p:nvSpPr>
            <p:cNvPr id="17" name="TextBox 16">
              <a:extLst>
                <a:ext uri="{FF2B5EF4-FFF2-40B4-BE49-F238E27FC236}">
                  <a16:creationId xmlns:a16="http://schemas.microsoft.com/office/drawing/2014/main" id="{94FFCE85-F31D-47B5-A66E-19CFD7C107D4}"/>
                </a:ext>
              </a:extLst>
            </p:cNvPr>
            <p:cNvSpPr txBox="1"/>
            <p:nvPr/>
          </p:nvSpPr>
          <p:spPr>
            <a:xfrm>
              <a:off x="5966542" y="1251870"/>
              <a:ext cx="3133725" cy="707886"/>
            </a:xfrm>
            <a:prstGeom prst="rect">
              <a:avLst/>
            </a:prstGeom>
            <a:noFill/>
          </p:spPr>
          <p:txBody>
            <a:bodyPr wrap="square" rtlCol="0">
              <a:spAutoFit/>
            </a:bodyPr>
            <a:lstStyle/>
            <a:p>
              <a:pPr algn="ctr"/>
              <a:r>
                <a:rPr lang="en-US" sz="4000">
                  <a:solidFill>
                    <a:schemeClr val="accent2"/>
                  </a:solidFill>
                  <a:latin typeface="Bodoni MT Black" panose="02070A03080606020203" pitchFamily="18" charset="0"/>
                </a:rPr>
                <a:t>FHIR</a:t>
              </a:r>
              <a:endParaRPr lang="en-US" sz="4000" dirty="0">
                <a:solidFill>
                  <a:schemeClr val="accent2"/>
                </a:solidFill>
                <a:latin typeface="Bodoni MT Black" panose="02070A03080606020203" pitchFamily="18" charset="0"/>
              </a:endParaRPr>
            </a:p>
          </p:txBody>
        </p:sp>
        <p:sp>
          <p:nvSpPr>
            <p:cNvPr id="22" name="TextBox 21">
              <a:extLst>
                <a:ext uri="{FF2B5EF4-FFF2-40B4-BE49-F238E27FC236}">
                  <a16:creationId xmlns:a16="http://schemas.microsoft.com/office/drawing/2014/main" id="{98F4E6CB-C3A2-476C-A7BE-23D7FD152348}"/>
                </a:ext>
              </a:extLst>
            </p:cNvPr>
            <p:cNvSpPr txBox="1"/>
            <p:nvPr/>
          </p:nvSpPr>
          <p:spPr>
            <a:xfrm>
              <a:off x="5966543" y="5522384"/>
              <a:ext cx="3133725" cy="707886"/>
            </a:xfrm>
            <a:prstGeom prst="rect">
              <a:avLst/>
            </a:prstGeom>
            <a:noFill/>
          </p:spPr>
          <p:txBody>
            <a:bodyPr wrap="square" rtlCol="0">
              <a:spAutoFit/>
            </a:bodyPr>
            <a:lstStyle/>
            <a:p>
              <a:pPr algn="ctr"/>
              <a:r>
                <a:rPr lang="en-US" sz="4000" dirty="0">
                  <a:solidFill>
                    <a:schemeClr val="accent2"/>
                  </a:solidFill>
                  <a:latin typeface="Bodoni MT Black" panose="02070A03080606020203" pitchFamily="18" charset="0"/>
                </a:rPr>
                <a:t>FHIM</a:t>
              </a:r>
            </a:p>
          </p:txBody>
        </p:sp>
        <p:pic>
          <p:nvPicPr>
            <p:cNvPr id="29" name="Picture 28">
              <a:extLst>
                <a:ext uri="{FF2B5EF4-FFF2-40B4-BE49-F238E27FC236}">
                  <a16:creationId xmlns:a16="http://schemas.microsoft.com/office/drawing/2014/main" id="{A9842746-DC5E-40AC-884A-3BB69BC8EC88}"/>
                </a:ext>
              </a:extLst>
            </p:cNvPr>
            <p:cNvPicPr>
              <a:picLocks noChangeAspect="1"/>
            </p:cNvPicPr>
            <p:nvPr/>
          </p:nvPicPr>
          <p:blipFill>
            <a:blip r:embed="rId14"/>
            <a:stretch>
              <a:fillRect/>
            </a:stretch>
          </p:blipFill>
          <p:spPr>
            <a:xfrm>
              <a:off x="5966544" y="1949460"/>
              <a:ext cx="3133725" cy="3533775"/>
            </a:xfrm>
            <a:prstGeom prst="rect">
              <a:avLst/>
            </a:prstGeom>
          </p:spPr>
        </p:pic>
        <p:sp>
          <p:nvSpPr>
            <p:cNvPr id="19" name="TextBox 18">
              <a:extLst>
                <a:ext uri="{FF2B5EF4-FFF2-40B4-BE49-F238E27FC236}">
                  <a16:creationId xmlns:a16="http://schemas.microsoft.com/office/drawing/2014/main" id="{6093A38E-5CD9-4EDF-BB1F-22E463EEE2FE}"/>
                </a:ext>
              </a:extLst>
            </p:cNvPr>
            <p:cNvSpPr txBox="1"/>
            <p:nvPr/>
          </p:nvSpPr>
          <p:spPr>
            <a:xfrm>
              <a:off x="2104017" y="5522384"/>
              <a:ext cx="3133725" cy="707886"/>
            </a:xfrm>
            <a:prstGeom prst="rect">
              <a:avLst/>
            </a:prstGeom>
            <a:noFill/>
          </p:spPr>
          <p:txBody>
            <a:bodyPr wrap="square" rtlCol="0">
              <a:spAutoFit/>
            </a:bodyPr>
            <a:lstStyle/>
            <a:p>
              <a:pPr algn="ctr"/>
              <a:r>
                <a:rPr lang="en-US" sz="4000" dirty="0">
                  <a:solidFill>
                    <a:schemeClr val="accent2"/>
                  </a:solidFill>
                  <a:latin typeface="Bodoni MT Black" panose="02070A03080606020203" pitchFamily="18" charset="0"/>
                </a:rPr>
                <a:t>FHIM</a:t>
              </a:r>
            </a:p>
          </p:txBody>
        </p:sp>
      </p:grpSp>
    </p:spTree>
    <p:extLst>
      <p:ext uri="{BB962C8B-B14F-4D97-AF65-F5344CB8AC3E}">
        <p14:creationId xmlns:p14="http://schemas.microsoft.com/office/powerpoint/2010/main" val="2632353481"/>
      </p:ext>
    </p:extLst>
  </p:cSld>
  <p:clrMapOvr>
    <a:masterClrMapping/>
  </p:clrMapOvr>
  <mc:AlternateContent xmlns:mc="http://schemas.openxmlformats.org/markup-compatibility/2006">
    <mc:Choice xmlns:p14="http://schemas.microsoft.com/office/powerpoint/2010/main" Requires="p14">
      <p:transition spd="slow" p14:dur="3400" advTm="15000">
        <p14:reveal/>
        <p:sndAc>
          <p:stSnd>
            <p:snd r:embed="rId5" name="camera.wav"/>
          </p:stSnd>
        </p:sndAc>
      </p:transition>
    </mc:Choice>
    <mc:Fallback>
      <p:transition spd="slow" advTm="15000">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6" fill="hold"/>
                                        <p:tgtEl>
                                          <p:spTgt spid="13"/>
                                        </p:tgtEl>
                                      </p:cBhvr>
                                    </p:cmd>
                                  </p:childTnLst>
                                </p:cTn>
                              </p:par>
                              <p:par>
                                <p:cTn id="7" presetID="2" presetClass="entr" presetSubtype="1"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0" fill="hold"/>
                                        <p:tgtEl>
                                          <p:spTgt spid="12"/>
                                        </p:tgtEl>
                                        <p:attrNameLst>
                                          <p:attrName>ppt_x</p:attrName>
                                        </p:attrNameLst>
                                      </p:cBhvr>
                                      <p:tavLst>
                                        <p:tav tm="0">
                                          <p:val>
                                            <p:strVal val="#ppt_x"/>
                                          </p:val>
                                        </p:tav>
                                        <p:tav tm="100000">
                                          <p:val>
                                            <p:strVal val="#ppt_x"/>
                                          </p:val>
                                        </p:tav>
                                      </p:tavLst>
                                    </p:anim>
                                    <p:anim calcmode="lin" valueType="num">
                                      <p:cBhvr additive="base">
                                        <p:cTn id="10" dur="5000" fill="hold"/>
                                        <p:tgtEl>
                                          <p:spTgt spid="12"/>
                                        </p:tgtEl>
                                        <p:attrNameLst>
                                          <p:attrName>ppt_y</p:attrName>
                                        </p:attrNameLst>
                                      </p:cBhvr>
                                      <p:tavLst>
                                        <p:tav tm="0">
                                          <p:val>
                                            <p:strVal val="0-#ppt_h/2"/>
                                          </p:val>
                                        </p:tav>
                                        <p:tav tm="100000">
                                          <p:val>
                                            <p:strVal val="#ppt_y"/>
                                          </p:val>
                                        </p:tav>
                                      </p:tavLst>
                                    </p:anim>
                                  </p:childTnLst>
                                </p:cTn>
                              </p:par>
                              <p:par>
                                <p:cTn id="11" presetID="2" presetClass="entr" presetSubtype="4" fill="hold" grpId="0" nodeType="withEffect">
                                  <p:stCondLst>
                                    <p:cond delay="45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0" fill="hold"/>
                                        <p:tgtEl>
                                          <p:spTgt spid="9"/>
                                        </p:tgtEl>
                                        <p:attrNameLst>
                                          <p:attrName>ppt_x</p:attrName>
                                        </p:attrNameLst>
                                      </p:cBhvr>
                                      <p:tavLst>
                                        <p:tav tm="0">
                                          <p:val>
                                            <p:strVal val="#ppt_x"/>
                                          </p:val>
                                        </p:tav>
                                        <p:tav tm="100000">
                                          <p:val>
                                            <p:strVal val="#ppt_x"/>
                                          </p:val>
                                        </p:tav>
                                      </p:tavLst>
                                    </p:anim>
                                    <p:anim calcmode="lin" valueType="num">
                                      <p:cBhvr additive="base">
                                        <p:cTn id="14" dur="100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8" fill="hold" nodeType="withEffect">
                                  <p:stCondLst>
                                    <p:cond delay="218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0" fill="hold"/>
                                        <p:tgtEl>
                                          <p:spTgt spid="14"/>
                                        </p:tgtEl>
                                        <p:attrNameLst>
                                          <p:attrName>ppt_x</p:attrName>
                                        </p:attrNameLst>
                                      </p:cBhvr>
                                      <p:tavLst>
                                        <p:tav tm="0">
                                          <p:val>
                                            <p:strVal val="0-#ppt_w/2"/>
                                          </p:val>
                                        </p:tav>
                                        <p:tav tm="100000">
                                          <p:val>
                                            <p:strVal val="#ppt_x"/>
                                          </p:val>
                                        </p:tav>
                                      </p:tavLst>
                                    </p:anim>
                                    <p:anim calcmode="lin" valueType="num">
                                      <p:cBhvr additive="base">
                                        <p:cTn id="18" dur="100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201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0" fill="hold"/>
                                        <p:tgtEl>
                                          <p:spTgt spid="15"/>
                                        </p:tgtEl>
                                        <p:attrNameLst>
                                          <p:attrName>ppt_x</p:attrName>
                                        </p:attrNameLst>
                                      </p:cBhvr>
                                      <p:tavLst>
                                        <p:tav tm="0">
                                          <p:val>
                                            <p:strVal val="1+#ppt_w/2"/>
                                          </p:val>
                                        </p:tav>
                                        <p:tav tm="100000">
                                          <p:val>
                                            <p:strVal val="#ppt_x"/>
                                          </p:val>
                                        </p:tav>
                                      </p:tavLst>
                                    </p:anim>
                                    <p:anim calcmode="lin" valueType="num">
                                      <p:cBhvr additive="base">
                                        <p:cTn id="22" dur="10000" fill="hold"/>
                                        <p:tgtEl>
                                          <p:spTgt spid="15"/>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150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0"/>
                                        <p:tgtEl>
                                          <p:spTgt spid="8"/>
                                        </p:tgtEl>
                                      </p:cBhvr>
                                    </p:animEffect>
                                  </p:childTnLst>
                                </p:cTn>
                              </p:par>
                              <p:par>
                                <p:cTn id="26" presetID="10" presetClass="entr" presetSubtype="0" fill="hold" nodeType="withEffect">
                                  <p:stCondLst>
                                    <p:cond delay="1806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13"/>
                </p:tgtEl>
              </p:cMediaNode>
            </p:audio>
          </p:childTnLst>
        </p:cTn>
      </p:par>
    </p:tnLst>
    <p:bldLst>
      <p:bldP spid="9" grpId="0" animBg="1"/>
    </p:bldLst>
  </p:timing>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41903</TotalTime>
  <Words>9909</Words>
  <Application>Microsoft Office PowerPoint</Application>
  <PresentationFormat>On-screen Show (4:3)</PresentationFormat>
  <Paragraphs>1220</Paragraphs>
  <Slides>22</Slides>
  <Notes>19</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Arial Narrow</vt:lpstr>
      <vt:lpstr>Bodoni MT Black</vt:lpstr>
      <vt:lpstr>Calibri</vt:lpstr>
      <vt:lpstr>Times New Roman</vt:lpstr>
      <vt:lpstr>FHA2016_PPTtheme_4.3-BLUEwoONC</vt:lpstr>
      <vt:lpstr>FHIM Training Introduction  </vt:lpstr>
      <vt:lpstr>What is FHIM Deep Dive?</vt:lpstr>
      <vt:lpstr>When were the FHIM Milestones Deep Dive?</vt:lpstr>
      <vt:lpstr>How should FHIM be used? </vt:lpstr>
      <vt:lpstr>Why is FHIM Valuable Deep Dive?</vt:lpstr>
      <vt:lpstr>Where are FHIM’s  Collaboration Websites?</vt:lpstr>
      <vt:lpstr>Who’s on the FHIM Team?  Deep Dive</vt:lpstr>
      <vt:lpstr>FHIM in a Nutshell … FHIM-HIE Rosetta Stone Analogy</vt:lpstr>
      <vt:lpstr>FHIM on FHIR</vt:lpstr>
      <vt:lpstr>FHIM Landscape and Situation</vt:lpstr>
      <vt:lpstr>FHIM Profile Builder Maintains FHIR &amp; CDA  used within US-CDI and TEFCA</vt:lpstr>
      <vt:lpstr>Better Interoperability using FHIM, CIMI, SOLOR and FHIR </vt:lpstr>
      <vt:lpstr>System Engineering use of FHIM</vt:lpstr>
      <vt:lpstr>Notional FHIM to FHIR Methodology</vt:lpstr>
      <vt:lpstr>FPB Web 2. 0 Solution Architecture Constructed as a Health IT SOA </vt:lpstr>
      <vt:lpstr>FHIM-MDHT  Interoperability Specification Tooling</vt:lpstr>
      <vt:lpstr>FHIM-MDMI  Run-Time Translation Tool </vt:lpstr>
      <vt:lpstr>FHIM Executive Summary</vt:lpstr>
      <vt:lpstr>Conclusions</vt:lpstr>
      <vt:lpstr>FHIM Profile Builder (FPB) Operations</vt:lpstr>
      <vt:lpstr>“FY2019 Demo” FPB Version 0. 9</vt:lpstr>
      <vt:lpstr>“Gold Standard” FPB Version 2  Services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Hufnaqgel</dc:creator>
  <cp:lastModifiedBy>Stephen Hufnagel</cp:lastModifiedBy>
  <cp:revision>294</cp:revision>
  <cp:lastPrinted>2018-12-22T00:51:05Z</cp:lastPrinted>
  <dcterms:created xsi:type="dcterms:W3CDTF">2018-04-06T17:36:18Z</dcterms:created>
  <dcterms:modified xsi:type="dcterms:W3CDTF">2019-08-15T12:10:39Z</dcterms:modified>
</cp:coreProperties>
</file>